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 id="2147483664" r:id="rId5"/>
  </p:sldMasterIdLst>
  <p:notesMasterIdLst>
    <p:notesMasterId r:id="rId25"/>
  </p:notesMasterIdLst>
  <p:handoutMasterIdLst>
    <p:handoutMasterId r:id="rId26"/>
  </p:handoutMasterIdLst>
  <p:sldIdLst>
    <p:sldId id="259" r:id="rId6"/>
    <p:sldId id="272" r:id="rId7"/>
    <p:sldId id="313" r:id="rId8"/>
    <p:sldId id="278" r:id="rId9"/>
    <p:sldId id="304" r:id="rId10"/>
    <p:sldId id="305" r:id="rId11"/>
    <p:sldId id="307" r:id="rId12"/>
    <p:sldId id="309" r:id="rId13"/>
    <p:sldId id="312" r:id="rId14"/>
    <p:sldId id="310" r:id="rId15"/>
    <p:sldId id="308" r:id="rId16"/>
    <p:sldId id="311" r:id="rId17"/>
    <p:sldId id="315" r:id="rId18"/>
    <p:sldId id="317" r:id="rId19"/>
    <p:sldId id="318" r:id="rId20"/>
    <p:sldId id="319" r:id="rId21"/>
    <p:sldId id="257" r:id="rId22"/>
    <p:sldId id="320" r:id="rId23"/>
    <p:sldId id="322" r:id="rId24"/>
  </p:sldIdLst>
  <p:sldSz cx="9144000" cy="6858000" type="screen4x3"/>
  <p:notesSz cx="6858000" cy="9875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odern Swiss" id="{FD2B0C0D-84C0-42ED-88AF-E5F83906AE8B}">
          <p14:sldIdLst>
            <p14:sldId id="259"/>
            <p14:sldId id="272"/>
            <p14:sldId id="313"/>
            <p14:sldId id="278"/>
            <p14:sldId id="304"/>
            <p14:sldId id="305"/>
            <p14:sldId id="307"/>
            <p14:sldId id="309"/>
            <p14:sldId id="312"/>
            <p14:sldId id="310"/>
            <p14:sldId id="308"/>
            <p14:sldId id="311"/>
            <p14:sldId id="315"/>
            <p14:sldId id="317"/>
            <p14:sldId id="318"/>
            <p14:sldId id="319"/>
            <p14:sldId id="257"/>
            <p14:sldId id="320"/>
            <p14:sldId id="322"/>
          </p14:sldIdLst>
        </p14:section>
      </p14:sectionLst>
    </p:ext>
    <p:ext uri="{EFAFB233-063F-42B5-8137-9DF3F51BA10A}">
      <p15:sldGuideLst xmlns:p15="http://schemas.microsoft.com/office/powerpoint/2012/main">
        <p15:guide id="1" orient="horz" pos="2516">
          <p15:clr>
            <a:srgbClr val="A4A3A4"/>
          </p15:clr>
        </p15:guide>
        <p15:guide id="2" pos="2880">
          <p15:clr>
            <a:srgbClr val="A4A3A4"/>
          </p15:clr>
        </p15:guide>
      </p15:sldGuideLst>
    </p:ext>
    <p:ext uri="{2D200454-40CA-4A62-9FC3-DE9A4176ACB9}">
      <p15:notesGuideLst xmlns:p15="http://schemas.microsoft.com/office/powerpoint/2012/main">
        <p15:guide id="1" orient="horz" pos="3111"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a:srgbClr val="31CCE8"/>
    <a:srgbClr val="118E97"/>
    <a:srgbClr val="118497"/>
    <a:srgbClr val="17B1CB"/>
    <a:srgbClr val="BC873A"/>
    <a:srgbClr val="C1C139"/>
    <a:srgbClr val="A48F52"/>
    <a:srgbClr val="9C975A"/>
    <a:srgbClr val="CC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4" autoAdjust="0"/>
    <p:restoredTop sz="94668" autoAdjust="0"/>
  </p:normalViewPr>
  <p:slideViewPr>
    <p:cSldViewPr snapToGrid="0" snapToObjects="1">
      <p:cViewPr varScale="1">
        <p:scale>
          <a:sx n="112" d="100"/>
          <a:sy n="112" d="100"/>
        </p:scale>
        <p:origin x="1638" y="96"/>
      </p:cViewPr>
      <p:guideLst>
        <p:guide orient="horz" pos="2516"/>
        <p:guide pos="2880"/>
      </p:guideLst>
    </p:cSldViewPr>
  </p:slideViewPr>
  <p:outlineViewPr>
    <p:cViewPr>
      <p:scale>
        <a:sx n="33" d="100"/>
        <a:sy n="33" d="100"/>
      </p:scale>
      <p:origin x="0" y="-10690"/>
    </p:cViewPr>
  </p:outlineViewPr>
  <p:notesTextViewPr>
    <p:cViewPr>
      <p:scale>
        <a:sx n="1" d="1"/>
        <a:sy n="1" d="1"/>
      </p:scale>
      <p:origin x="0" y="0"/>
    </p:cViewPr>
  </p:notesTextViewPr>
  <p:sorterViewPr>
    <p:cViewPr>
      <p:scale>
        <a:sx n="100" d="100"/>
        <a:sy n="100" d="100"/>
      </p:scale>
      <p:origin x="0" y="-197"/>
    </p:cViewPr>
  </p:sorterViewPr>
  <p:notesViewPr>
    <p:cSldViewPr snapToGrid="0" snapToObjects="1">
      <p:cViewPr>
        <p:scale>
          <a:sx n="66" d="100"/>
          <a:sy n="66" d="100"/>
        </p:scale>
        <p:origin x="-2748" y="-156"/>
      </p:cViewPr>
      <p:guideLst>
        <p:guide orient="horz" pos="3111"/>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9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93792"/>
          </a:xfrm>
          <a:prstGeom prst="rect">
            <a:avLst/>
          </a:prstGeom>
        </p:spPr>
        <p:txBody>
          <a:bodyPr vert="horz" lIns="91440" tIns="45720" rIns="91440" bIns="45720" rtlCol="0"/>
          <a:lstStyle>
            <a:lvl1pPr algn="r">
              <a:defRPr sz="1200"/>
            </a:lvl1pPr>
          </a:lstStyle>
          <a:p>
            <a:fld id="{58B8EB65-FCB1-492D-96F1-1EEFDB36395A}" type="datetimeFigureOut">
              <a:rPr lang="en-US" smtClean="0"/>
              <a:t>12/16/2021</a:t>
            </a:fld>
            <a:endParaRPr lang="en-US" dirty="0"/>
          </a:p>
        </p:txBody>
      </p:sp>
      <p:sp>
        <p:nvSpPr>
          <p:cNvPr id="4" name="Footer Placeholder 3"/>
          <p:cNvSpPr>
            <a:spLocks noGrp="1"/>
          </p:cNvSpPr>
          <p:nvPr>
            <p:ph type="ftr" sz="quarter" idx="2"/>
          </p:nvPr>
        </p:nvSpPr>
        <p:spPr>
          <a:xfrm>
            <a:off x="0" y="9380332"/>
            <a:ext cx="2971800" cy="493792"/>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9380332"/>
            <a:ext cx="2971800" cy="493792"/>
          </a:xfrm>
          <a:prstGeom prst="rect">
            <a:avLst/>
          </a:prstGeom>
        </p:spPr>
        <p:txBody>
          <a:bodyPr vert="horz" lIns="91440" tIns="45720" rIns="91440" bIns="45720" rtlCol="0" anchor="b"/>
          <a:lstStyle>
            <a:lvl1pPr algn="r">
              <a:defRPr sz="1200"/>
            </a:lvl1pPr>
          </a:lstStyle>
          <a:p>
            <a:fld id="{628B7C37-3688-416D-8869-513F3AB67DF6}" type="slidenum">
              <a:rPr lang="en-US" smtClean="0"/>
              <a:t>‹#›</a:t>
            </a:fld>
            <a:endParaRPr lang="en-US" dirty="0"/>
          </a:p>
        </p:txBody>
      </p:sp>
    </p:spTree>
    <p:extLst>
      <p:ext uri="{BB962C8B-B14F-4D97-AF65-F5344CB8AC3E}">
        <p14:creationId xmlns:p14="http://schemas.microsoft.com/office/powerpoint/2010/main" val="26792278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3792"/>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93792"/>
          </a:xfrm>
          <a:prstGeom prst="rect">
            <a:avLst/>
          </a:prstGeom>
        </p:spPr>
        <p:txBody>
          <a:bodyPr vert="horz" lIns="91440" tIns="45720" rIns="91440" bIns="45720" rtlCol="0"/>
          <a:lstStyle>
            <a:lvl1pPr algn="r">
              <a:defRPr sz="1200"/>
            </a:lvl1pPr>
          </a:lstStyle>
          <a:p>
            <a:fld id="{8272A57C-5FAA-4E66-BDD9-A79C3D547D7C}" type="datetimeFigureOut">
              <a:rPr lang="en-US" smtClean="0"/>
              <a:t>12/16/2021</a:t>
            </a:fld>
            <a:endParaRPr lang="en-US" dirty="0"/>
          </a:p>
        </p:txBody>
      </p:sp>
      <p:sp>
        <p:nvSpPr>
          <p:cNvPr id="4" name="Slide Image Placeholder 3"/>
          <p:cNvSpPr>
            <a:spLocks noGrp="1" noRot="1" noChangeAspect="1"/>
          </p:cNvSpPr>
          <p:nvPr>
            <p:ph type="sldImg" idx="2"/>
          </p:nvPr>
        </p:nvSpPr>
        <p:spPr>
          <a:xfrm>
            <a:off x="960438" y="741363"/>
            <a:ext cx="4937125" cy="37020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691023"/>
            <a:ext cx="5486400" cy="4444127"/>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9380332"/>
            <a:ext cx="2971800" cy="49379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9380332"/>
            <a:ext cx="2971800" cy="493792"/>
          </a:xfrm>
          <a:prstGeom prst="rect">
            <a:avLst/>
          </a:prstGeom>
        </p:spPr>
        <p:txBody>
          <a:bodyPr vert="horz" lIns="91440" tIns="45720" rIns="91440" bIns="45720" rtlCol="0" anchor="b"/>
          <a:lstStyle>
            <a:lvl1pPr algn="r">
              <a:defRPr sz="1200"/>
            </a:lvl1pPr>
          </a:lstStyle>
          <a:p>
            <a:fld id="{F19303DE-3E45-4DD3-9505-92EF4803EF97}" type="slidenum">
              <a:rPr lang="en-US" smtClean="0"/>
              <a:t>‹#›</a:t>
            </a:fld>
            <a:endParaRPr lang="en-US" dirty="0"/>
          </a:p>
        </p:txBody>
      </p:sp>
    </p:spTree>
    <p:extLst>
      <p:ext uri="{BB962C8B-B14F-4D97-AF65-F5344CB8AC3E}">
        <p14:creationId xmlns:p14="http://schemas.microsoft.com/office/powerpoint/2010/main" val="587102967"/>
      </p:ext>
    </p:extLst>
  </p:cSld>
  <p:clrMap bg1="lt1" tx1="dk1" bg2="lt2" tx2="dk2" accent1="accent1" accent2="accent2" accent3="accent3" accent4="accent4" accent5="accent5" accent6="accent6" hlink="hlink" folHlink="folHlink"/>
  <p:notesStyle>
    <a:lvl1pPr marL="114300" indent="-114300" algn="l" defTabSz="914400" rtl="0" eaLnBrk="1" latinLnBrk="0" hangingPunct="1">
      <a:lnSpc>
        <a:spcPct val="110000"/>
      </a:lnSpc>
      <a:spcBef>
        <a:spcPts val="300"/>
      </a:spcBef>
      <a:buFont typeface="Arial" panose="020B0604020202020204" pitchFamily="34" charset="0"/>
      <a:buChar char="•"/>
      <a:defRPr sz="1200" kern="1200">
        <a:solidFill>
          <a:schemeClr val="tx1"/>
        </a:solidFill>
        <a:latin typeface="+mn-lt"/>
        <a:ea typeface="+mn-ea"/>
        <a:cs typeface="+mn-cs"/>
      </a:defRPr>
    </a:lvl1pPr>
    <a:lvl2pPr marL="228600" indent="-114300" algn="l" defTabSz="914400" rtl="0" eaLnBrk="1" latinLnBrk="0" hangingPunct="1">
      <a:lnSpc>
        <a:spcPct val="100000"/>
      </a:lnSpc>
      <a:spcBef>
        <a:spcPts val="300"/>
      </a:spcBef>
      <a:buFont typeface="Arial" panose="020B0604020202020204" pitchFamily="34" charset="0"/>
      <a:buChar char="•"/>
      <a:defRPr sz="1100" kern="1200">
        <a:solidFill>
          <a:schemeClr val="tx1"/>
        </a:solidFill>
        <a:latin typeface="+mn-lt"/>
        <a:ea typeface="+mn-ea"/>
        <a:cs typeface="+mn-cs"/>
      </a:defRPr>
    </a:lvl2pPr>
    <a:lvl3pPr marL="342900" indent="-114300" algn="l" defTabSz="914400" rtl="0" eaLnBrk="1" latinLnBrk="0" hangingPunct="1">
      <a:lnSpc>
        <a:spcPct val="95000"/>
      </a:lnSpc>
      <a:spcBef>
        <a:spcPts val="300"/>
      </a:spcBef>
      <a:buFont typeface="Arial" panose="020B0604020202020204" pitchFamily="34" charset="0"/>
      <a:buChar char="•"/>
      <a:defRPr sz="1100" kern="1200">
        <a:solidFill>
          <a:schemeClr val="tx1"/>
        </a:solidFill>
        <a:latin typeface="+mn-lt"/>
        <a:ea typeface="+mn-ea"/>
        <a:cs typeface="+mn-cs"/>
      </a:defRPr>
    </a:lvl3pPr>
    <a:lvl4pPr marL="457200" indent="-114300" algn="l" defTabSz="914400" rtl="0" eaLnBrk="1" latinLnBrk="0" hangingPunct="1">
      <a:lnSpc>
        <a:spcPct val="95000"/>
      </a:lnSpc>
      <a:spcBef>
        <a:spcPts val="300"/>
      </a:spcBef>
      <a:buFont typeface="Arial" panose="020B0604020202020204" pitchFamily="34" charset="0"/>
      <a:buChar char="•"/>
      <a:defRPr sz="1100" kern="1200">
        <a:solidFill>
          <a:schemeClr val="tx1"/>
        </a:solidFill>
        <a:latin typeface="+mn-lt"/>
        <a:ea typeface="+mn-ea"/>
        <a:cs typeface="+mn-cs"/>
      </a:defRPr>
    </a:lvl4pPr>
    <a:lvl5pPr marL="571500" indent="-114300" algn="l" defTabSz="914400" rtl="0" eaLnBrk="1" latinLnBrk="0" hangingPunct="1">
      <a:lnSpc>
        <a:spcPct val="95000"/>
      </a:lnSpc>
      <a:spcBef>
        <a:spcPts val="300"/>
      </a:spcBef>
      <a:buFont typeface="Arial" panose="020B0604020202020204" pitchFamily="34" charset="0"/>
      <a:buChar char="•"/>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ver Pag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457200" y="358924"/>
            <a:ext cx="4866908" cy="2742289"/>
          </a:xfrm>
        </p:spPr>
        <p:txBody>
          <a:bodyPr/>
          <a:lstStyle>
            <a:lvl1pPr>
              <a:lnSpc>
                <a:spcPct val="90000"/>
              </a:lnSpc>
              <a:defRPr sz="6600" kern="100" cap="all" spc="-200" baseline="0">
                <a:solidFill>
                  <a:schemeClr val="bg1"/>
                </a:solidFill>
              </a:defRPr>
            </a:lvl1pPr>
          </a:lstStyle>
          <a:p>
            <a:r>
              <a:rPr lang="en-US" dirty="0"/>
              <a:t>add </a:t>
            </a:r>
            <a:r>
              <a:rPr lang="en-US" dirty="0" err="1"/>
              <a:t>slidedoc</a:t>
            </a:r>
            <a:r>
              <a:rPr lang="en-US" dirty="0"/>
              <a:t> title</a:t>
            </a:r>
          </a:p>
        </p:txBody>
      </p:sp>
      <p:sp>
        <p:nvSpPr>
          <p:cNvPr id="60" name="Text Placeholder 59"/>
          <p:cNvSpPr>
            <a:spLocks noGrp="1"/>
          </p:cNvSpPr>
          <p:nvPr>
            <p:ph type="body" sz="quarter" idx="10"/>
          </p:nvPr>
        </p:nvSpPr>
        <p:spPr>
          <a:xfrm>
            <a:off x="457200" y="3496727"/>
            <a:ext cx="1497013" cy="2512484"/>
          </a:xfrm>
        </p:spPr>
        <p:txBody>
          <a:bodyPr anchor="b"/>
          <a:lstStyle>
            <a:lvl1pPr>
              <a:lnSpc>
                <a:spcPct val="100000"/>
              </a:lnSpc>
              <a:defRPr sz="1300">
                <a:solidFill>
                  <a:schemeClr val="tx2"/>
                </a:solidFill>
              </a:defRPr>
            </a:lvl1pPr>
            <a:lvl2pPr>
              <a:defRPr b="1"/>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cxnSp>
        <p:nvCxnSpPr>
          <p:cNvPr id="62" name="Straight Connector 61"/>
          <p:cNvCxnSpPr/>
          <p:nvPr userDrawn="1"/>
        </p:nvCxnSpPr>
        <p:spPr>
          <a:xfrm>
            <a:off x="457200" y="6178550"/>
            <a:ext cx="1497196"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63" name="Text Placeholder 59"/>
          <p:cNvSpPr>
            <a:spLocks noGrp="1"/>
          </p:cNvSpPr>
          <p:nvPr>
            <p:ph type="body" sz="quarter" idx="11"/>
          </p:nvPr>
        </p:nvSpPr>
        <p:spPr>
          <a:xfrm>
            <a:off x="5509344" y="5181598"/>
            <a:ext cx="1497013" cy="1022351"/>
          </a:xfrm>
        </p:spPr>
        <p:txBody>
          <a:bodyPr anchor="b"/>
          <a:lstStyle>
            <a:lvl1pPr algn="r">
              <a:lnSpc>
                <a:spcPct val="100000"/>
              </a:lnSpc>
              <a:defRPr sz="1300" b="1">
                <a:solidFill>
                  <a:schemeClr val="bg1"/>
                </a:solidFill>
              </a:defRPr>
            </a:lvl1pPr>
            <a:lvl2pPr>
              <a:defRPr b="1"/>
            </a:lvl2pPr>
          </a:lstStyle>
          <a:p>
            <a:pPr lvl="0"/>
            <a:r>
              <a:rPr lang="en-US" dirty="0"/>
              <a:t>Click to edit Master text styles</a:t>
            </a:r>
          </a:p>
        </p:txBody>
      </p:sp>
      <p:sp>
        <p:nvSpPr>
          <p:cNvPr id="64" name="Text Placeholder 59"/>
          <p:cNvSpPr>
            <a:spLocks noGrp="1"/>
          </p:cNvSpPr>
          <p:nvPr>
            <p:ph type="body" sz="quarter" idx="12"/>
          </p:nvPr>
        </p:nvSpPr>
        <p:spPr>
          <a:xfrm>
            <a:off x="7189787" y="5181598"/>
            <a:ext cx="1497013" cy="1022351"/>
          </a:xfrm>
        </p:spPr>
        <p:txBody>
          <a:bodyPr anchor="b"/>
          <a:lstStyle>
            <a:lvl1pPr algn="r">
              <a:lnSpc>
                <a:spcPct val="100000"/>
              </a:lnSpc>
              <a:defRPr sz="1300" b="1">
                <a:solidFill>
                  <a:schemeClr val="bg1"/>
                </a:solidFill>
              </a:defRPr>
            </a:lvl1pPr>
            <a:lvl2pPr>
              <a:defRPr b="1"/>
            </a:lvl2pPr>
          </a:lstStyle>
          <a:p>
            <a:pPr lvl="0"/>
            <a:r>
              <a:rPr lang="en-US" dirty="0"/>
              <a:t>Click to edit Master text styles</a:t>
            </a:r>
          </a:p>
        </p:txBody>
      </p:sp>
    </p:spTree>
    <p:extLst>
      <p:ext uri="{BB962C8B-B14F-4D97-AF65-F5344CB8AC3E}">
        <p14:creationId xmlns:p14="http://schemas.microsoft.com/office/powerpoint/2010/main" val="336864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Chapter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3848100"/>
            <a:ext cx="4229100" cy="2543773"/>
          </a:xfrm>
        </p:spPr>
        <p:txBody>
          <a:bodyPr>
            <a:spAutoFit/>
          </a:bodyPr>
          <a:lstStyle>
            <a:lvl1pPr>
              <a:defRPr sz="5800" kern="100" spc="-200" baseline="0">
                <a:solidFill>
                  <a:schemeClr val="bg1"/>
                </a:solidFill>
              </a:defRPr>
            </a:lvl1pPr>
          </a:lstStyle>
          <a:p>
            <a:r>
              <a:rPr lang="en-US" dirty="0"/>
              <a:t>Click to edit Master title style</a:t>
            </a:r>
          </a:p>
        </p:txBody>
      </p:sp>
    </p:spTree>
    <p:extLst>
      <p:ext uri="{BB962C8B-B14F-4D97-AF65-F5344CB8AC3E}">
        <p14:creationId xmlns:p14="http://schemas.microsoft.com/office/powerpoint/2010/main" val="3072106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Grid">
    <p:spTree>
      <p:nvGrpSpPr>
        <p:cNvPr id="1" name=""/>
        <p:cNvGrpSpPr/>
        <p:nvPr/>
      </p:nvGrpSpPr>
      <p:grpSpPr>
        <a:xfrm>
          <a:off x="0" y="0"/>
          <a:ext cx="0" cy="0"/>
          <a:chOff x="0" y="0"/>
          <a:chExt cx="0" cy="0"/>
        </a:xfrm>
      </p:grpSpPr>
      <p:grpSp>
        <p:nvGrpSpPr>
          <p:cNvPr id="4" name="Group 3"/>
          <p:cNvGrpSpPr/>
          <p:nvPr userDrawn="1"/>
        </p:nvGrpSpPr>
        <p:grpSpPr>
          <a:xfrm>
            <a:off x="0" y="0"/>
            <a:ext cx="9144000" cy="6858000"/>
            <a:chOff x="0" y="0"/>
            <a:chExt cx="9144000" cy="6858000"/>
          </a:xfrm>
        </p:grpSpPr>
        <p:cxnSp>
          <p:nvCxnSpPr>
            <p:cNvPr id="49" name="Straight Connector 48"/>
            <p:cNvCxnSpPr/>
            <p:nvPr userDrawn="1"/>
          </p:nvCxnSpPr>
          <p:spPr>
            <a:xfrm>
              <a:off x="4572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868680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userDrawn="1"/>
          </p:nvCxnSpPr>
          <p:spPr>
            <a:xfrm>
              <a:off x="111372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userDrawn="1"/>
          </p:nvCxnSpPr>
          <p:spPr>
            <a:xfrm>
              <a:off x="130062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userDrawn="1"/>
          </p:nvCxnSpPr>
          <p:spPr>
            <a:xfrm>
              <a:off x="195439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214305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userDrawn="1"/>
          </p:nvCxnSpPr>
          <p:spPr>
            <a:xfrm>
              <a:off x="279682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userDrawn="1"/>
          </p:nvCxnSpPr>
          <p:spPr>
            <a:xfrm>
              <a:off x="2990753"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userDrawn="1"/>
          </p:nvCxnSpPr>
          <p:spPr>
            <a:xfrm>
              <a:off x="363925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userDrawn="1"/>
          </p:nvCxnSpPr>
          <p:spPr>
            <a:xfrm>
              <a:off x="382907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userDrawn="1"/>
          </p:nvCxnSpPr>
          <p:spPr>
            <a:xfrm>
              <a:off x="44787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467033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userDrawn="1"/>
          </p:nvCxnSpPr>
          <p:spPr>
            <a:xfrm>
              <a:off x="532410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userDrawn="1"/>
          </p:nvCxnSpPr>
          <p:spPr>
            <a:xfrm>
              <a:off x="551276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userDrawn="1"/>
          </p:nvCxnSpPr>
          <p:spPr>
            <a:xfrm>
              <a:off x="6166536"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userDrawn="1"/>
          </p:nvCxnSpPr>
          <p:spPr>
            <a:xfrm>
              <a:off x="6355190"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userDrawn="1"/>
          </p:nvCxnSpPr>
          <p:spPr>
            <a:xfrm>
              <a:off x="7008964"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userDrawn="1"/>
          </p:nvCxnSpPr>
          <p:spPr>
            <a:xfrm>
              <a:off x="7197618"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userDrawn="1"/>
          </p:nvCxnSpPr>
          <p:spPr>
            <a:xfrm>
              <a:off x="7851392"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userDrawn="1"/>
          </p:nvCxnSpPr>
          <p:spPr>
            <a:xfrm>
              <a:off x="8040049" y="0"/>
              <a:ext cx="0" cy="685800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userDrawn="1"/>
          </p:nvCxnSpPr>
          <p:spPr>
            <a:xfrm>
              <a:off x="0" y="4572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userDrawn="1"/>
          </p:nvCxnSpPr>
          <p:spPr>
            <a:xfrm>
              <a:off x="0" y="6858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userDrawn="1"/>
          </p:nvCxnSpPr>
          <p:spPr>
            <a:xfrm>
              <a:off x="0" y="61785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userDrawn="1"/>
          </p:nvCxnSpPr>
          <p:spPr>
            <a:xfrm>
              <a:off x="0" y="640715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userDrawn="1"/>
          </p:nvCxnSpPr>
          <p:spPr>
            <a:xfrm flipH="1">
              <a:off x="0" y="3429000"/>
              <a:ext cx="9144000" cy="0"/>
            </a:xfrm>
            <a:prstGeom prst="line">
              <a:avLst/>
            </a:prstGeom>
            <a:ln>
              <a:solidFill>
                <a:srgbClr val="FF0066"/>
              </a:solidFill>
              <a:prstDash val="sysDash"/>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649215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147578953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2893852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4162310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25311770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10301960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31003553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94205260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1214674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3182052" cy="1228028"/>
          </a:xfrm>
        </p:spPr>
        <p:txBody>
          <a:bodyPr/>
          <a:lstStyle/>
          <a:p>
            <a:r>
              <a:rPr lang="en-US"/>
              <a:t>Click to edit Master title style</a:t>
            </a:r>
          </a:p>
        </p:txBody>
      </p:sp>
      <p:sp>
        <p:nvSpPr>
          <p:cNvPr id="34" name="Text Placeholder 33"/>
          <p:cNvSpPr>
            <a:spLocks noGrp="1"/>
          </p:cNvSpPr>
          <p:nvPr>
            <p:ph type="body" sz="quarter" idx="10" hasCustomPrompt="1"/>
          </p:nvPr>
        </p:nvSpPr>
        <p:spPr>
          <a:xfrm>
            <a:off x="457200"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37" name="Text Placeholder 36"/>
          <p:cNvSpPr>
            <a:spLocks noGrp="1"/>
          </p:cNvSpPr>
          <p:nvPr>
            <p:ph type="body" sz="quarter" idx="11"/>
          </p:nvPr>
        </p:nvSpPr>
        <p:spPr>
          <a:xfrm>
            <a:off x="3829050" y="685800"/>
            <a:ext cx="4857750" cy="122802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8" name="Text Placeholder 33"/>
          <p:cNvSpPr>
            <a:spLocks noGrp="1"/>
          </p:cNvSpPr>
          <p:nvPr>
            <p:ph type="body" sz="quarter" idx="12" hasCustomPrompt="1"/>
          </p:nvPr>
        </p:nvSpPr>
        <p:spPr>
          <a:xfrm>
            <a:off x="2140347"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40" name="Text Placeholder 33"/>
          <p:cNvSpPr>
            <a:spLocks noGrp="1"/>
          </p:cNvSpPr>
          <p:nvPr>
            <p:ph type="body" sz="quarter" idx="13" hasCustomPrompt="1"/>
          </p:nvPr>
        </p:nvSpPr>
        <p:spPr>
          <a:xfrm>
            <a:off x="3823494"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42" name="Text Placeholder 33"/>
          <p:cNvSpPr>
            <a:spLocks noGrp="1"/>
          </p:cNvSpPr>
          <p:nvPr>
            <p:ph type="body" sz="quarter" idx="14" hasCustomPrompt="1"/>
          </p:nvPr>
        </p:nvSpPr>
        <p:spPr>
          <a:xfrm>
            <a:off x="5506641"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44" name="Text Placeholder 33"/>
          <p:cNvSpPr>
            <a:spLocks noGrp="1"/>
          </p:cNvSpPr>
          <p:nvPr>
            <p:ph type="body" sz="quarter" idx="15" hasCustomPrompt="1"/>
          </p:nvPr>
        </p:nvSpPr>
        <p:spPr>
          <a:xfrm>
            <a:off x="7189787" y="2319870"/>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25" name="Text Placeholder 33"/>
          <p:cNvSpPr>
            <a:spLocks noGrp="1"/>
          </p:cNvSpPr>
          <p:nvPr>
            <p:ph type="body" sz="quarter" idx="21" hasCustomPrompt="1"/>
          </p:nvPr>
        </p:nvSpPr>
        <p:spPr>
          <a:xfrm>
            <a:off x="457200"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6" name="Text Placeholder 33"/>
          <p:cNvSpPr>
            <a:spLocks noGrp="1"/>
          </p:cNvSpPr>
          <p:nvPr>
            <p:ph type="body" sz="quarter" idx="22" hasCustomPrompt="1"/>
          </p:nvPr>
        </p:nvSpPr>
        <p:spPr>
          <a:xfrm>
            <a:off x="2140347"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7" name="Text Placeholder 33"/>
          <p:cNvSpPr>
            <a:spLocks noGrp="1"/>
          </p:cNvSpPr>
          <p:nvPr>
            <p:ph type="body" sz="quarter" idx="23" hasCustomPrompt="1"/>
          </p:nvPr>
        </p:nvSpPr>
        <p:spPr>
          <a:xfrm>
            <a:off x="3823494"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8" name="Text Placeholder 33"/>
          <p:cNvSpPr>
            <a:spLocks noGrp="1"/>
          </p:cNvSpPr>
          <p:nvPr>
            <p:ph type="body" sz="quarter" idx="24" hasCustomPrompt="1"/>
          </p:nvPr>
        </p:nvSpPr>
        <p:spPr>
          <a:xfrm>
            <a:off x="5506641"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29" name="Text Placeholder 33"/>
          <p:cNvSpPr>
            <a:spLocks noGrp="1"/>
          </p:cNvSpPr>
          <p:nvPr>
            <p:ph type="body" sz="quarter" idx="25" hasCustomPrompt="1"/>
          </p:nvPr>
        </p:nvSpPr>
        <p:spPr>
          <a:xfrm>
            <a:off x="7189787" y="2228136"/>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1" name="Text Placeholder 33"/>
          <p:cNvSpPr>
            <a:spLocks noGrp="1"/>
          </p:cNvSpPr>
          <p:nvPr>
            <p:ph type="body" sz="quarter" idx="31" hasCustomPrompt="1"/>
          </p:nvPr>
        </p:nvSpPr>
        <p:spPr>
          <a:xfrm>
            <a:off x="457200"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2" name="Text Placeholder 33"/>
          <p:cNvSpPr>
            <a:spLocks noGrp="1"/>
          </p:cNvSpPr>
          <p:nvPr>
            <p:ph type="body" sz="quarter" idx="32" hasCustomPrompt="1"/>
          </p:nvPr>
        </p:nvSpPr>
        <p:spPr>
          <a:xfrm>
            <a:off x="2140347"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3" name="Text Placeholder 33"/>
          <p:cNvSpPr>
            <a:spLocks noGrp="1"/>
          </p:cNvSpPr>
          <p:nvPr>
            <p:ph type="body" sz="quarter" idx="33" hasCustomPrompt="1"/>
          </p:nvPr>
        </p:nvSpPr>
        <p:spPr>
          <a:xfrm>
            <a:off x="3823494"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4" name="Text Placeholder 33"/>
          <p:cNvSpPr>
            <a:spLocks noGrp="1"/>
          </p:cNvSpPr>
          <p:nvPr>
            <p:ph type="body" sz="quarter" idx="34" hasCustomPrompt="1"/>
          </p:nvPr>
        </p:nvSpPr>
        <p:spPr>
          <a:xfrm>
            <a:off x="5506641"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5" name="Text Placeholder 33"/>
          <p:cNvSpPr>
            <a:spLocks noGrp="1"/>
          </p:cNvSpPr>
          <p:nvPr>
            <p:ph type="body" sz="quarter" idx="35" hasCustomPrompt="1"/>
          </p:nvPr>
        </p:nvSpPr>
        <p:spPr>
          <a:xfrm>
            <a:off x="7189787" y="4428069"/>
            <a:ext cx="1497013" cy="1083733"/>
          </a:xfrm>
        </p:spPr>
        <p:txBody>
          <a:bodyPr/>
          <a:lstStyle>
            <a:lvl1pPr>
              <a:buNone/>
              <a:defRPr sz="6600" b="1" i="0" spc="-300">
                <a:solidFill>
                  <a:schemeClr val="accent5"/>
                </a:solidFill>
                <a:latin typeface="+mj-lt"/>
              </a:defRPr>
            </a:lvl1pPr>
            <a:lvl2pPr>
              <a:buNone/>
              <a:defRPr/>
            </a:lvl2pPr>
            <a:lvl3pPr>
              <a:buNone/>
              <a:defRPr/>
            </a:lvl3pPr>
            <a:lvl4pPr marL="0" indent="0">
              <a:buNone/>
              <a:defRPr/>
            </a:lvl4pPr>
            <a:lvl5pPr marL="171450" indent="0">
              <a:buNone/>
              <a:defRPr/>
            </a:lvl5pPr>
          </a:lstStyle>
          <a:p>
            <a:pPr lvl="0"/>
            <a:r>
              <a:rPr lang="en-US" dirty="0"/>
              <a:t>##</a:t>
            </a:r>
          </a:p>
        </p:txBody>
      </p:sp>
      <p:sp>
        <p:nvSpPr>
          <p:cNvPr id="76" name="Text Placeholder 33"/>
          <p:cNvSpPr>
            <a:spLocks noGrp="1"/>
          </p:cNvSpPr>
          <p:nvPr>
            <p:ph type="body" sz="quarter" idx="36" hasCustomPrompt="1"/>
          </p:nvPr>
        </p:nvSpPr>
        <p:spPr>
          <a:xfrm>
            <a:off x="457200"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7" name="Text Placeholder 33"/>
          <p:cNvSpPr>
            <a:spLocks noGrp="1"/>
          </p:cNvSpPr>
          <p:nvPr>
            <p:ph type="body" sz="quarter" idx="37" hasCustomPrompt="1"/>
          </p:nvPr>
        </p:nvSpPr>
        <p:spPr>
          <a:xfrm>
            <a:off x="2140347"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8" name="Text Placeholder 33"/>
          <p:cNvSpPr>
            <a:spLocks noGrp="1"/>
          </p:cNvSpPr>
          <p:nvPr>
            <p:ph type="body" sz="quarter" idx="38" hasCustomPrompt="1"/>
          </p:nvPr>
        </p:nvSpPr>
        <p:spPr>
          <a:xfrm>
            <a:off x="3823494"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79" name="Text Placeholder 33"/>
          <p:cNvSpPr>
            <a:spLocks noGrp="1"/>
          </p:cNvSpPr>
          <p:nvPr>
            <p:ph type="body" sz="quarter" idx="39" hasCustomPrompt="1"/>
          </p:nvPr>
        </p:nvSpPr>
        <p:spPr>
          <a:xfrm>
            <a:off x="5506641"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
        <p:nvSpPr>
          <p:cNvPr id="80" name="Text Placeholder 33"/>
          <p:cNvSpPr>
            <a:spLocks noGrp="1"/>
          </p:cNvSpPr>
          <p:nvPr>
            <p:ph type="body" sz="quarter" idx="40" hasCustomPrompt="1"/>
          </p:nvPr>
        </p:nvSpPr>
        <p:spPr>
          <a:xfrm>
            <a:off x="7189787" y="4336335"/>
            <a:ext cx="1497013" cy="295466"/>
          </a:xfrm>
        </p:spPr>
        <p:txBody>
          <a:bodyPr anchor="b">
            <a:noAutofit/>
          </a:bodyPr>
          <a:lstStyle>
            <a:lvl1pPr>
              <a:buNone/>
              <a:defRPr sz="1600" b="0" i="1" spc="0">
                <a:solidFill>
                  <a:schemeClr val="bg2"/>
                </a:solidFill>
                <a:latin typeface="Corbel" panose="020B0503020204020204" pitchFamily="34" charset="0"/>
              </a:defRPr>
            </a:lvl1pPr>
            <a:lvl2pPr>
              <a:buNone/>
              <a:defRPr/>
            </a:lvl2pPr>
            <a:lvl3pPr>
              <a:buNone/>
              <a:defRPr/>
            </a:lvl3pPr>
            <a:lvl4pPr marL="0" indent="0">
              <a:buNone/>
              <a:defRPr/>
            </a:lvl4pPr>
            <a:lvl5pPr marL="171450" indent="0">
              <a:buNone/>
              <a:defRPr/>
            </a:lvl5pPr>
          </a:lstStyle>
          <a:p>
            <a:pPr lvl="0"/>
            <a:r>
              <a:rPr lang="en-US" dirty="0"/>
              <a:t>Insert</a:t>
            </a:r>
          </a:p>
        </p:txBody>
      </p:sp>
    </p:spTree>
    <p:extLst>
      <p:ext uri="{BB962C8B-B14F-4D97-AF65-F5344CB8AC3E}">
        <p14:creationId xmlns:p14="http://schemas.microsoft.com/office/powerpoint/2010/main" val="141977305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337338501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29237034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893AF47-1977-4853-BB9D-A895E4490055}" type="datetimeFigureOut">
              <a:rPr lang="en-GB" smtClean="0"/>
              <a:t>16/12/2021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629593A-BEF0-4B65-AAC5-1B4B535BC327}" type="slidenum">
              <a:rPr lang="en-GB" smtClean="0"/>
              <a:t>‹#›</a:t>
            </a:fld>
            <a:endParaRPr lang="en-GB" dirty="0"/>
          </a:p>
        </p:txBody>
      </p:sp>
    </p:spTree>
    <p:extLst>
      <p:ext uri="{BB962C8B-B14F-4D97-AF65-F5344CB8AC3E}">
        <p14:creationId xmlns:p14="http://schemas.microsoft.com/office/powerpoint/2010/main" val="1298899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 Placeholder 2"/>
          <p:cNvSpPr>
            <a:spLocks noGrp="1"/>
          </p:cNvSpPr>
          <p:nvPr>
            <p:ph type="body" sz="quarter" idx="10"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30332337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 +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idx="13"/>
          </p:nvPr>
        </p:nvSpPr>
        <p:spPr>
          <a:xfrm>
            <a:off x="1301262"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Text Placeholder 2"/>
          <p:cNvSpPr>
            <a:spLocks noGrp="1"/>
          </p:cNvSpPr>
          <p:nvPr>
            <p:ph type="body" sz="quarter" idx="10"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39280623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27585" y="3429000"/>
            <a:ext cx="485921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2"/>
          <p:cNvSpPr>
            <a:spLocks noGrp="1"/>
          </p:cNvSpPr>
          <p:nvPr>
            <p:ph type="body" sz="quarter" idx="10"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837757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2">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3827585" y="685800"/>
            <a:ext cx="2321755" cy="54927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6" name="Content Placeholder 2"/>
          <p:cNvSpPr>
            <a:spLocks noGrp="1"/>
          </p:cNvSpPr>
          <p:nvPr>
            <p:ph idx="10"/>
          </p:nvPr>
        </p:nvSpPr>
        <p:spPr>
          <a:xfrm>
            <a:off x="6353908" y="685800"/>
            <a:ext cx="2332892" cy="54927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p:cNvSpPr>
            <a:spLocks noGrp="1"/>
          </p:cNvSpPr>
          <p:nvPr>
            <p:ph type="body" sz="quarter" idx="11"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2737492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2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2"/>
          <p:cNvSpPr>
            <a:spLocks noGrp="1"/>
          </p:cNvSpPr>
          <p:nvPr>
            <p:ph idx="1"/>
          </p:nvPr>
        </p:nvSpPr>
        <p:spPr>
          <a:xfrm>
            <a:off x="3827585"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
          <p:cNvSpPr>
            <a:spLocks noGrp="1"/>
          </p:cNvSpPr>
          <p:nvPr>
            <p:ph idx="10"/>
          </p:nvPr>
        </p:nvSpPr>
        <p:spPr>
          <a:xfrm>
            <a:off x="6353908" y="3429000"/>
            <a:ext cx="2332892"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Text Placeholder 2"/>
          <p:cNvSpPr>
            <a:spLocks noGrp="1"/>
          </p:cNvSpPr>
          <p:nvPr>
            <p:ph type="body" sz="quarter" idx="11"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18119324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Half">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4" name="Content Placeholder 2"/>
          <p:cNvSpPr>
            <a:spLocks noGrp="1"/>
          </p:cNvSpPr>
          <p:nvPr>
            <p:ph idx="1"/>
          </p:nvPr>
        </p:nvSpPr>
        <p:spPr>
          <a:xfrm>
            <a:off x="3827585"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5" name="Content Placeholder 2"/>
          <p:cNvSpPr>
            <a:spLocks noGrp="1"/>
          </p:cNvSpPr>
          <p:nvPr>
            <p:ph idx="10"/>
          </p:nvPr>
        </p:nvSpPr>
        <p:spPr>
          <a:xfrm>
            <a:off x="6353908" y="3429000"/>
            <a:ext cx="2332892"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6" name="Content Placeholder 2"/>
          <p:cNvSpPr>
            <a:spLocks noGrp="1"/>
          </p:cNvSpPr>
          <p:nvPr>
            <p:ph idx="11"/>
          </p:nvPr>
        </p:nvSpPr>
        <p:spPr>
          <a:xfrm>
            <a:off x="1301262" y="3429000"/>
            <a:ext cx="2321755" cy="274955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8" name="Text Placeholder 2"/>
          <p:cNvSpPr>
            <a:spLocks noGrp="1"/>
          </p:cNvSpPr>
          <p:nvPr>
            <p:ph type="body" sz="quarter" idx="12" hasCustomPrompt="1"/>
          </p:nvPr>
        </p:nvSpPr>
        <p:spPr>
          <a:xfrm>
            <a:off x="1301262" y="6407150"/>
            <a:ext cx="6738787"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33279244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sz="quarter" idx="10" hasCustomPrompt="1"/>
          </p:nvPr>
        </p:nvSpPr>
        <p:spPr>
          <a:xfrm>
            <a:off x="457200" y="6407150"/>
            <a:ext cx="7582849" cy="450850"/>
          </a:xfrm>
        </p:spPr>
        <p:txBody>
          <a:bodyPr/>
          <a:lstStyle>
            <a:lvl1pPr>
              <a:lnSpc>
                <a:spcPct val="85000"/>
              </a:lnSpc>
              <a:buFontTx/>
              <a:buNone/>
              <a:defRPr sz="800" i="0">
                <a:solidFill>
                  <a:schemeClr val="bg2"/>
                </a:solidFill>
                <a:latin typeface="+mn-lt"/>
              </a:defRPr>
            </a:lvl1pPr>
            <a:lvl2pPr>
              <a:lnSpc>
                <a:spcPct val="85000"/>
              </a:lnSpc>
              <a:buFontTx/>
              <a:buNone/>
              <a:defRPr sz="800">
                <a:solidFill>
                  <a:schemeClr val="bg2"/>
                </a:solidFill>
                <a:latin typeface="+mn-lt"/>
              </a:defRPr>
            </a:lvl2pPr>
            <a:lvl3pPr>
              <a:lnSpc>
                <a:spcPct val="85000"/>
              </a:lnSpc>
              <a:buFontTx/>
              <a:buNone/>
              <a:defRPr sz="800">
                <a:solidFill>
                  <a:schemeClr val="bg2"/>
                </a:solidFill>
                <a:latin typeface="+mn-lt"/>
              </a:defRPr>
            </a:lvl3pPr>
            <a:lvl4pPr>
              <a:lnSpc>
                <a:spcPct val="85000"/>
              </a:lnSpc>
              <a:buFontTx/>
              <a:buNone/>
              <a:defRPr sz="800">
                <a:solidFill>
                  <a:schemeClr val="bg2"/>
                </a:solidFill>
                <a:latin typeface="+mn-lt"/>
              </a:defRPr>
            </a:lvl4pPr>
            <a:lvl5pPr marL="0" indent="0">
              <a:lnSpc>
                <a:spcPct val="85000"/>
              </a:lnSpc>
              <a:buFontTx/>
              <a:buNone/>
              <a:defRPr sz="800">
                <a:solidFill>
                  <a:schemeClr val="bg2"/>
                </a:solidFill>
                <a:latin typeface="+mn-lt"/>
              </a:defRPr>
            </a:lvl5pPr>
          </a:lstStyle>
          <a:p>
            <a:pPr lvl="0"/>
            <a:r>
              <a:rPr lang="en-US" dirty="0"/>
              <a:t>Click to insert attribution</a:t>
            </a:r>
          </a:p>
        </p:txBody>
      </p:sp>
    </p:spTree>
    <p:extLst>
      <p:ext uri="{BB962C8B-B14F-4D97-AF65-F5344CB8AC3E}">
        <p14:creationId xmlns:p14="http://schemas.microsoft.com/office/powerpoint/2010/main" val="3748903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685800"/>
            <a:ext cx="3182052" cy="1228028"/>
          </a:xfrm>
          <a:prstGeom prst="rect">
            <a:avLst/>
          </a:prstGeom>
        </p:spPr>
        <p:txBody>
          <a:bodyPr vert="horz" wrap="square" lIns="0" tIns="0" rIns="0" bIns="0" rtlCol="0" anchor="t">
            <a:noAutofit/>
          </a:bodyPr>
          <a:lstStyle/>
          <a:p>
            <a:r>
              <a:rPr lang="en-US" dirty="0"/>
              <a:t>All Click To Edit Master Title </a:t>
            </a:r>
            <a:br>
              <a:rPr lang="en-US" dirty="0"/>
            </a:br>
            <a:r>
              <a:rPr lang="en-US" dirty="0"/>
              <a:t>Style</a:t>
            </a:r>
          </a:p>
        </p:txBody>
      </p:sp>
      <p:sp>
        <p:nvSpPr>
          <p:cNvPr id="3" name="Text Placeholder 2"/>
          <p:cNvSpPr>
            <a:spLocks noGrp="1"/>
          </p:cNvSpPr>
          <p:nvPr>
            <p:ph type="body" idx="1"/>
          </p:nvPr>
        </p:nvSpPr>
        <p:spPr>
          <a:xfrm>
            <a:off x="3829078" y="685800"/>
            <a:ext cx="4857722" cy="5492750"/>
          </a:xfrm>
          <a:prstGeom prst="rect">
            <a:avLst/>
          </a:prstGeom>
        </p:spPr>
        <p:txBody>
          <a:bodyPr vert="horz" lIns="0" tIns="0" rIns="0" bIns="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More</a:t>
            </a:r>
          </a:p>
          <a:p>
            <a:pPr lvl="8"/>
            <a:r>
              <a:rPr lang="en-US" dirty="0"/>
              <a:t>More</a:t>
            </a:r>
          </a:p>
        </p:txBody>
      </p:sp>
      <p:cxnSp>
        <p:nvCxnSpPr>
          <p:cNvPr id="69" name="Straight Connector 68"/>
          <p:cNvCxnSpPr/>
          <p:nvPr userDrawn="1"/>
        </p:nvCxnSpPr>
        <p:spPr>
          <a:xfrm>
            <a:off x="457200" y="460057"/>
            <a:ext cx="3182052" cy="0"/>
          </a:xfrm>
          <a:prstGeom prst="line">
            <a:avLst/>
          </a:prstGeom>
          <a:ln w="12700">
            <a:solidFill>
              <a:schemeClr val="tx2"/>
            </a:solidFill>
            <a:beve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userDrawn="1"/>
        </p:nvCxnSpPr>
        <p:spPr>
          <a:xfrm>
            <a:off x="3829078" y="460057"/>
            <a:ext cx="4857722" cy="0"/>
          </a:xfrm>
          <a:prstGeom prst="line">
            <a:avLst/>
          </a:prstGeom>
          <a:ln w="12700">
            <a:solidFill>
              <a:schemeClr val="tx2"/>
            </a:solidFill>
            <a:bevel/>
          </a:ln>
        </p:spPr>
        <p:style>
          <a:lnRef idx="1">
            <a:schemeClr val="accent1"/>
          </a:lnRef>
          <a:fillRef idx="0">
            <a:schemeClr val="accent1"/>
          </a:fillRef>
          <a:effectRef idx="0">
            <a:schemeClr val="accent1"/>
          </a:effectRef>
          <a:fontRef idx="minor">
            <a:schemeClr val="tx1"/>
          </a:fontRef>
        </p:style>
      </p:cxnSp>
      <p:sp>
        <p:nvSpPr>
          <p:cNvPr id="76" name="TextBox 75"/>
          <p:cNvSpPr txBox="1"/>
          <p:nvPr userDrawn="1"/>
        </p:nvSpPr>
        <p:spPr>
          <a:xfrm>
            <a:off x="8561766" y="6397715"/>
            <a:ext cx="125034" cy="123111"/>
          </a:xfrm>
          <a:prstGeom prst="rect">
            <a:avLst/>
          </a:prstGeom>
          <a:noFill/>
        </p:spPr>
        <p:txBody>
          <a:bodyPr wrap="square" lIns="0" tIns="0" rIns="0" bIns="0" rtlCol="0">
            <a:spAutoFit/>
          </a:bodyPr>
          <a:lstStyle/>
          <a:p>
            <a:pPr algn="r"/>
            <a:fld id="{2385CB4A-7E96-44CA-B116-B71B544B697D}" type="slidenum">
              <a:rPr lang="en-US" sz="800" smtClean="0">
                <a:solidFill>
                  <a:schemeClr val="tx1">
                    <a:lumMod val="50000"/>
                    <a:lumOff val="50000"/>
                  </a:schemeClr>
                </a:solidFill>
              </a:rPr>
              <a:pPr algn="r"/>
              <a:t>‹#›</a:t>
            </a:fld>
            <a:endParaRPr lang="en-US" sz="800" dirty="0">
              <a:solidFill>
                <a:schemeClr val="tx1">
                  <a:lumMod val="50000"/>
                  <a:lumOff val="50000"/>
                </a:schemeClr>
              </a:solidFill>
            </a:endParaRPr>
          </a:p>
        </p:txBody>
      </p:sp>
      <p:sp>
        <p:nvSpPr>
          <p:cNvPr id="117" name="TextBox 116"/>
          <p:cNvSpPr txBox="1"/>
          <p:nvPr userDrawn="1"/>
        </p:nvSpPr>
        <p:spPr>
          <a:xfrm>
            <a:off x="8331889" y="6397715"/>
            <a:ext cx="24045" cy="123111"/>
          </a:xfrm>
          <a:prstGeom prst="rect">
            <a:avLst/>
          </a:prstGeom>
          <a:noFill/>
        </p:spPr>
        <p:txBody>
          <a:bodyPr wrap="none" lIns="0" tIns="0" rIns="0" bIns="0" rtlCol="0">
            <a:spAutoFit/>
          </a:bodyPr>
          <a:lstStyle/>
          <a:p>
            <a:pPr algn="r"/>
            <a:r>
              <a:rPr lang="en-US" sz="800" dirty="0">
                <a:solidFill>
                  <a:schemeClr val="bg2"/>
                </a:solidFill>
              </a:rPr>
              <a:t>|</a:t>
            </a:r>
          </a:p>
        </p:txBody>
      </p:sp>
    </p:spTree>
    <p:extLst>
      <p:ext uri="{BB962C8B-B14F-4D97-AF65-F5344CB8AC3E}">
        <p14:creationId xmlns:p14="http://schemas.microsoft.com/office/powerpoint/2010/main" val="3728137087"/>
      </p:ext>
    </p:extLst>
  </p:cSld>
  <p:clrMap bg1="lt1" tx1="dk1" bg2="lt2" tx2="dk2" accent1="accent1" accent2="accent2" accent3="accent3" accent4="accent4" accent5="accent5" accent6="accent6" hlink="hlink" folHlink="folHlink"/>
  <p:sldLayoutIdLst>
    <p:sldLayoutId id="2147483649" r:id="rId1"/>
    <p:sldLayoutId id="2147483662" r:id="rId2"/>
    <p:sldLayoutId id="2147483663" r:id="rId3"/>
    <p:sldLayoutId id="2147483656" r:id="rId4"/>
    <p:sldLayoutId id="2147483658" r:id="rId5"/>
    <p:sldLayoutId id="2147483650" r:id="rId6"/>
    <p:sldLayoutId id="2147483657" r:id="rId7"/>
    <p:sldLayoutId id="2147483659" r:id="rId8"/>
    <p:sldLayoutId id="2147483654" r:id="rId9"/>
    <p:sldLayoutId id="2147483660" r:id="rId10"/>
    <p:sldLayoutId id="2147483655" r:id="rId11"/>
  </p:sldLayoutIdLst>
  <p:hf hdr="0" ftr="0" dt="0"/>
  <p:txStyles>
    <p:titleStyle>
      <a:lvl1pPr algn="l" defTabSz="914400" rtl="0" eaLnBrk="1" latinLnBrk="0" hangingPunct="1">
        <a:lnSpc>
          <a:spcPct val="95000"/>
        </a:lnSpc>
        <a:spcBef>
          <a:spcPct val="0"/>
        </a:spcBef>
        <a:buNone/>
        <a:defRPr sz="2800" b="1" kern="1200" spc="-150">
          <a:solidFill>
            <a:schemeClr val="tx2"/>
          </a:solidFill>
          <a:latin typeface="+mj-lt"/>
          <a:ea typeface="+mj-ea"/>
          <a:cs typeface="+mj-cs"/>
        </a:defRPr>
      </a:lvl1pPr>
    </p:titleStyle>
    <p:body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0" i="1" kern="1200">
          <a:solidFill>
            <a:schemeClr val="accent1"/>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500" i="1" kern="1200">
          <a:solidFill>
            <a:srgbClr val="002060"/>
          </a:solidFill>
          <a:latin typeface="Corbel" panose="020B0503020204020204" pitchFamily="34" charset="0"/>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kern="1200">
          <a:solidFill>
            <a:srgbClr val="002060"/>
          </a:solidFill>
          <a:latin typeface="Microsoft New Tai Lue" panose="020B0502040204020203" pitchFamily="34" charset="0"/>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1" kern="1200" baseline="0">
          <a:solidFill>
            <a:schemeClr val="tx1">
              <a:lumMod val="50000"/>
              <a:lumOff val="50000"/>
            </a:schemeClr>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kern="1200">
          <a:solidFill>
            <a:schemeClr val="tx1">
              <a:lumMod val="50000"/>
              <a:lumOff val="50000"/>
            </a:schemeClr>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kern="1200">
          <a:solidFill>
            <a:schemeClr val="tx1">
              <a:lumMod val="50000"/>
              <a:lumOff val="50000"/>
            </a:schemeClr>
          </a:solidFill>
          <a:latin typeface="Corbel" panose="020B0503020204020204" pitchFamily="34" charset="0"/>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893AF47-1977-4853-BB9D-A895E4490055}" type="datetimeFigureOut">
              <a:rPr lang="en-GB" smtClean="0"/>
              <a:t>16/12/2021</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29593A-BEF0-4B65-AAC5-1B4B535BC327}" type="slidenum">
              <a:rPr lang="en-GB" smtClean="0"/>
              <a:t>‹#›</a:t>
            </a:fld>
            <a:endParaRPr lang="en-GB" dirty="0"/>
          </a:p>
        </p:txBody>
      </p:sp>
    </p:spTree>
    <p:extLst>
      <p:ext uri="{BB962C8B-B14F-4D97-AF65-F5344CB8AC3E}">
        <p14:creationId xmlns:p14="http://schemas.microsoft.com/office/powerpoint/2010/main" val="1673579666"/>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8.xml"/><Relationship Id="rId5" Type="http://schemas.openxmlformats.org/officeDocument/2006/relationships/image" Target="../media/image6.sv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pthb.nhs.wales/about-us/our-strategy/#:~:text=In%20partnership%20with%20Powys%20County%20Council%2C%20and%20through,Support%3B%20Tackling%20the%20Big%20Four%3B%20Joined%20Up%20Care" TargetMode="External"/><Relationship Id="rId2" Type="http://schemas.openxmlformats.org/officeDocument/2006/relationships/hyperlink" Target="https://www.wcpp.org.uk/commentary/rural-poverty-the-case-of-powys/" TargetMode="Externa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Title 4"/>
          <p:cNvSpPr>
            <a:spLocks noGrp="1"/>
          </p:cNvSpPr>
          <p:nvPr>
            <p:ph type="ctrTitle"/>
          </p:nvPr>
        </p:nvSpPr>
        <p:spPr>
          <a:xfrm>
            <a:off x="457199" y="358924"/>
            <a:ext cx="6270171" cy="2742289"/>
          </a:xfrm>
        </p:spPr>
        <p:txBody>
          <a:bodyPr/>
          <a:lstStyle/>
          <a:p>
            <a:r>
              <a:rPr lang="en-US" dirty="0">
                <a:solidFill>
                  <a:srgbClr val="002060"/>
                </a:solidFill>
              </a:rPr>
              <a:t>Improving the cancer journey in powys</a:t>
            </a:r>
          </a:p>
        </p:txBody>
      </p:sp>
      <p:sp>
        <p:nvSpPr>
          <p:cNvPr id="3" name="Text Placeholder 2"/>
          <p:cNvSpPr>
            <a:spLocks noGrp="1"/>
          </p:cNvSpPr>
          <p:nvPr>
            <p:ph type="body" sz="quarter" idx="10"/>
          </p:nvPr>
        </p:nvSpPr>
        <p:spPr/>
        <p:txBody>
          <a:bodyPr/>
          <a:lstStyle/>
          <a:p>
            <a:r>
              <a:rPr lang="en-US" dirty="0"/>
              <a:t>Theory of Change</a:t>
            </a:r>
          </a:p>
          <a:p>
            <a:r>
              <a:rPr lang="en-US" dirty="0"/>
              <a:t>December 2021</a:t>
            </a:r>
          </a:p>
        </p:txBody>
      </p:sp>
      <p:pic>
        <p:nvPicPr>
          <p:cNvPr id="11" name="Picture 10">
            <a:extLst>
              <a:ext uri="{FF2B5EF4-FFF2-40B4-BE49-F238E27FC236}">
                <a16:creationId xmlns:a16="http://schemas.microsoft.com/office/drawing/2014/main" id="{C8E0B205-6F22-4DCD-84A3-FFE84D33ED2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87112" y="5774741"/>
            <a:ext cx="3599688" cy="722376"/>
          </a:xfrm>
          <a:prstGeom prst="rect">
            <a:avLst/>
          </a:prstGeom>
        </p:spPr>
      </p:pic>
    </p:spTree>
    <p:extLst>
      <p:ext uri="{BB962C8B-B14F-4D97-AF65-F5344CB8AC3E}">
        <p14:creationId xmlns:p14="http://schemas.microsoft.com/office/powerpoint/2010/main" val="19070833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B26A4A5E-13D1-4A61-BBBC-249BA8599FE9}"/>
              </a:ext>
            </a:extLst>
          </p:cNvPr>
          <p:cNvSpPr>
            <a:spLocks noGrp="1"/>
          </p:cNvSpPr>
          <p:nvPr>
            <p:ph type="title"/>
          </p:nvPr>
        </p:nvSpPr>
        <p:spPr/>
        <p:txBody>
          <a:bodyPr/>
          <a:lstStyle/>
          <a:p>
            <a:r>
              <a:rPr lang="en-GB" dirty="0"/>
              <a:t>How we believe ICJ in Powys will make a difference</a:t>
            </a:r>
          </a:p>
        </p:txBody>
      </p:sp>
      <p:sp>
        <p:nvSpPr>
          <p:cNvPr id="8" name="Content Placeholder 7">
            <a:extLst>
              <a:ext uri="{FF2B5EF4-FFF2-40B4-BE49-F238E27FC236}">
                <a16:creationId xmlns:a16="http://schemas.microsoft.com/office/drawing/2014/main" id="{B5D35661-3301-43C3-B460-CC40C18BDCA9}"/>
              </a:ext>
            </a:extLst>
          </p:cNvPr>
          <p:cNvSpPr>
            <a:spLocks noGrp="1"/>
          </p:cNvSpPr>
          <p:nvPr>
            <p:ph idx="10"/>
          </p:nvPr>
        </p:nvSpPr>
        <p:spPr>
          <a:xfrm>
            <a:off x="6275527" y="685800"/>
            <a:ext cx="2332892" cy="4687101"/>
          </a:xfrm>
        </p:spPr>
        <p:txBody>
          <a:bodyPr/>
          <a:lstStyle/>
          <a:p>
            <a:r>
              <a:rPr lang="en-GB" dirty="0"/>
              <a:t>Theory 2 – creating a county-wide network of cancer-confident organisations</a:t>
            </a:r>
          </a:p>
          <a:p>
            <a:pPr lvl="3"/>
            <a:r>
              <a:rPr lang="en-GB" dirty="0"/>
              <a:t>By ensuring that staff and volunteers in organisations across Powys understand the needs of people living with cancer and the range of support available to meet their needs, ICJ in Powys will create a network of organisations that can confidently provide personalised support to local people. </a:t>
            </a:r>
          </a:p>
          <a:p>
            <a:r>
              <a:rPr lang="en-GB" dirty="0"/>
              <a:t>Theory 3 – building the evidence base for service development </a:t>
            </a:r>
          </a:p>
          <a:p>
            <a:pPr lvl="3"/>
            <a:r>
              <a:rPr lang="en-GB" dirty="0"/>
              <a:t>By using a consistent framework and recording system (the electronic Holistic Needs Assessment tool, known as </a:t>
            </a:r>
            <a:r>
              <a:rPr lang="en-GB" dirty="0" err="1"/>
              <a:t>eHNA</a:t>
            </a:r>
            <a:r>
              <a:rPr lang="en-GB" dirty="0"/>
              <a:t>), ICJ in Powys can identify unmet needs and gaps in service.  This can inform development of more comprehensive services in Powys and influence wider conversations about strategic infrastructure development </a:t>
            </a:r>
          </a:p>
        </p:txBody>
      </p:sp>
      <p:sp>
        <p:nvSpPr>
          <p:cNvPr id="9" name="Content Placeholder 8">
            <a:extLst>
              <a:ext uri="{FF2B5EF4-FFF2-40B4-BE49-F238E27FC236}">
                <a16:creationId xmlns:a16="http://schemas.microsoft.com/office/drawing/2014/main" id="{0C47A9FE-658E-4996-B530-8F3BD104AC4E}"/>
              </a:ext>
            </a:extLst>
          </p:cNvPr>
          <p:cNvSpPr>
            <a:spLocks noGrp="1"/>
          </p:cNvSpPr>
          <p:nvPr>
            <p:ph idx="11"/>
          </p:nvPr>
        </p:nvSpPr>
        <p:spPr>
          <a:xfrm>
            <a:off x="3827584" y="685800"/>
            <a:ext cx="2321755" cy="4264722"/>
          </a:xfrm>
        </p:spPr>
        <p:txBody>
          <a:bodyPr/>
          <a:lstStyle/>
          <a:p>
            <a:r>
              <a:rPr lang="en-GB" dirty="0"/>
              <a:t>Theory 1 – improving people’s quality of life and ability to self manage</a:t>
            </a:r>
          </a:p>
          <a:p>
            <a:pPr lvl="3"/>
            <a:r>
              <a:rPr lang="en-GB" dirty="0"/>
              <a:t>Having a personalised supportive conversation closer to home will enable people living with cancer to access local services that address their concerns, worries and needs.  This will make them feel better supported, more able and confident to seek support when they need it, and ultimately more able to self-manage and have a good quality of life.</a:t>
            </a:r>
          </a:p>
          <a:p>
            <a:pPr lvl="3"/>
            <a:r>
              <a:rPr lang="en-GB" dirty="0"/>
              <a:t>If people living with cancer feel supported and able to access support, this will reduce the likelihood of unplanned avoidable admissions arising from them reaching a crisis point.</a:t>
            </a:r>
          </a:p>
          <a:p>
            <a:endParaRPr lang="en-GB" dirty="0"/>
          </a:p>
        </p:txBody>
      </p:sp>
      <p:sp>
        <p:nvSpPr>
          <p:cNvPr id="11" name="Text Placeholder 10">
            <a:extLst>
              <a:ext uri="{FF2B5EF4-FFF2-40B4-BE49-F238E27FC236}">
                <a16:creationId xmlns:a16="http://schemas.microsoft.com/office/drawing/2014/main" id="{75FAE1AD-FB9C-4235-BEB2-626CD8F39D73}"/>
              </a:ext>
            </a:extLst>
          </p:cNvPr>
          <p:cNvSpPr>
            <a:spLocks noGrp="1"/>
          </p:cNvSpPr>
          <p:nvPr>
            <p:ph type="body" sz="quarter" idx="12"/>
          </p:nvPr>
        </p:nvSpPr>
        <p:spPr/>
        <p:txBody>
          <a:bodyPr/>
          <a:lstStyle/>
          <a:p>
            <a:endParaRPr lang="en-GB" dirty="0"/>
          </a:p>
        </p:txBody>
      </p:sp>
      <p:sp>
        <p:nvSpPr>
          <p:cNvPr id="12" name="TextBox 11">
            <a:extLst>
              <a:ext uri="{FF2B5EF4-FFF2-40B4-BE49-F238E27FC236}">
                <a16:creationId xmlns:a16="http://schemas.microsoft.com/office/drawing/2014/main" id="{C083CD17-E1FA-442E-AE13-59CE636B3AF7}"/>
              </a:ext>
            </a:extLst>
          </p:cNvPr>
          <p:cNvSpPr txBox="1"/>
          <p:nvPr/>
        </p:nvSpPr>
        <p:spPr>
          <a:xfrm>
            <a:off x="763480" y="4270159"/>
            <a:ext cx="2627790" cy="1902041"/>
          </a:xfrm>
          <a:prstGeom prst="rect">
            <a:avLst/>
          </a:prstGeom>
          <a:noFill/>
        </p:spPr>
        <p:txBody>
          <a:bodyPr wrap="square" rtlCol="0">
            <a:spAutoFit/>
          </a:bodyPr>
          <a:lstStyle/>
          <a:p>
            <a:endParaRPr lang="en-GB" dirty="0"/>
          </a:p>
        </p:txBody>
      </p:sp>
      <p:sp>
        <p:nvSpPr>
          <p:cNvPr id="13" name="Content Placeholder 8">
            <a:extLst>
              <a:ext uri="{FF2B5EF4-FFF2-40B4-BE49-F238E27FC236}">
                <a16:creationId xmlns:a16="http://schemas.microsoft.com/office/drawing/2014/main" id="{98660377-C413-4EC0-B816-A9F5C7CDB33D}"/>
              </a:ext>
            </a:extLst>
          </p:cNvPr>
          <p:cNvSpPr txBox="1">
            <a:spLocks/>
          </p:cNvSpPr>
          <p:nvPr/>
        </p:nvSpPr>
        <p:spPr>
          <a:xfrm>
            <a:off x="457200" y="2330007"/>
            <a:ext cx="2321755" cy="2423677"/>
          </a:xfrm>
          <a:prstGeom prst="rect">
            <a:avLst/>
          </a:prstGeom>
        </p:spPr>
        <p:txBody>
          <a:bodyPr vert="horz" lIns="0" tIns="0" rIns="0" bIns="0" rtlCol="0">
            <a:noAutofit/>
          </a:bodyPr>
          <a:lstStyle>
            <a:lvl1pPr marL="0" indent="0" algn="l" defTabSz="914400" rtl="0" eaLnBrk="1" latinLnBrk="0" hangingPunct="1">
              <a:lnSpc>
                <a:spcPct val="120000"/>
              </a:lnSpc>
              <a:spcBef>
                <a:spcPts val="600"/>
              </a:spcBef>
              <a:spcAft>
                <a:spcPts val="1200"/>
              </a:spcAft>
              <a:buFont typeface="Arial" panose="020B0604020202020204" pitchFamily="34" charset="0"/>
              <a:buChar char="​"/>
              <a:defRPr sz="1500" b="0" i="1" kern="1200">
                <a:solidFill>
                  <a:schemeClr val="accent1"/>
                </a:solidFill>
                <a:latin typeface="Corbel" panose="020B0503020204020204" pitchFamily="34" charset="0"/>
                <a:ea typeface="+mn-ea"/>
                <a:cs typeface="+mn-cs"/>
              </a:defRPr>
            </a:lvl1pPr>
            <a:lvl2pPr marL="0" indent="0" algn="l" defTabSz="914400" rtl="0" eaLnBrk="1" latinLnBrk="0" hangingPunct="1">
              <a:lnSpc>
                <a:spcPct val="100000"/>
              </a:lnSpc>
              <a:spcBef>
                <a:spcPts val="0"/>
              </a:spcBef>
              <a:spcAft>
                <a:spcPts val="600"/>
              </a:spcAft>
              <a:buFont typeface="Arial" panose="020B0604020202020204" pitchFamily="34" charset="0"/>
              <a:buChar char="​"/>
              <a:defRPr sz="1500" i="1" kern="1200">
                <a:solidFill>
                  <a:srgbClr val="002060"/>
                </a:solidFill>
                <a:latin typeface="Corbel" panose="020B0503020204020204" pitchFamily="34" charset="0"/>
                <a:ea typeface="+mn-ea"/>
                <a:cs typeface="+mn-cs"/>
              </a:defRPr>
            </a:lvl2pPr>
            <a:lvl3pPr marL="0" indent="0" algn="l" defTabSz="914400" rtl="0" eaLnBrk="1" latinLnBrk="0" hangingPunct="1">
              <a:lnSpc>
                <a:spcPct val="110000"/>
              </a:lnSpc>
              <a:spcBef>
                <a:spcPts val="600"/>
              </a:spcBef>
              <a:spcAft>
                <a:spcPts val="0"/>
              </a:spcAft>
              <a:buFont typeface="Arial" panose="020B0604020202020204" pitchFamily="34" charset="0"/>
              <a:buChar char="​"/>
              <a:defRPr sz="1100" b="1" kern="1200">
                <a:solidFill>
                  <a:srgbClr val="002060"/>
                </a:solidFill>
                <a:latin typeface="Microsoft New Tai Lue" panose="020B0502040204020203" pitchFamily="34" charset="0"/>
                <a:ea typeface="+mn-ea"/>
                <a:cs typeface="Microsoft New Tai Lue" panose="020B0502040204020203" pitchFamily="34" charset="0"/>
              </a:defRPr>
            </a:lvl3pPr>
            <a:lvl4pPr marL="0" indent="0" algn="l" defTabSz="914400" rtl="0" eaLnBrk="1" latinLnBrk="0" hangingPunct="1">
              <a:lnSpc>
                <a:spcPct val="114000"/>
              </a:lnSpc>
              <a:spcBef>
                <a:spcPts val="60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4pPr>
            <a:lvl5pPr marL="171450" indent="-171450" algn="l" defTabSz="914400" rtl="0" eaLnBrk="1" latinLnBrk="0" hangingPunct="1">
              <a:lnSpc>
                <a:spcPct val="95000"/>
              </a:lnSpc>
              <a:spcBef>
                <a:spcPts val="0"/>
              </a:spcBef>
              <a:spcAft>
                <a:spcPts val="600"/>
              </a:spcAft>
              <a:buFont typeface="Arial" panose="020B0604020202020204" pitchFamily="34" charset="0"/>
              <a:buChar char="•"/>
              <a:defRPr sz="1100" kern="1200">
                <a:solidFill>
                  <a:schemeClr val="tx2"/>
                </a:solidFill>
                <a:latin typeface="Microsoft New Tai Lue" panose="020B0502040204020203" pitchFamily="34" charset="0"/>
                <a:ea typeface="+mn-ea"/>
                <a:cs typeface="Microsoft New Tai Lue" panose="020B0502040204020203" pitchFamily="34" charset="0"/>
              </a:defRPr>
            </a:lvl5pPr>
            <a:lvl6pPr marL="344488" indent="-173038" algn="l" defTabSz="914400" rtl="0" eaLnBrk="1" latinLnBrk="0" hangingPunct="1">
              <a:lnSpc>
                <a:spcPct val="85000"/>
              </a:lnSpc>
              <a:spcBef>
                <a:spcPct val="20000"/>
              </a:spcBef>
              <a:spcAft>
                <a:spcPts val="600"/>
              </a:spcAft>
              <a:buFont typeface="Arial" panose="020B0604020202020204" pitchFamily="34" charset="0"/>
              <a:buChar char="•"/>
              <a:defRPr sz="1100" kern="1200" baseline="0">
                <a:solidFill>
                  <a:schemeClr val="tx2"/>
                </a:solidFill>
                <a:latin typeface="+mn-lt"/>
                <a:ea typeface="+mn-ea"/>
                <a:cs typeface="+mn-cs"/>
              </a:defRPr>
            </a:lvl6pPr>
            <a:lvl7pPr marL="0" indent="0" algn="l" defTabSz="914400" rtl="0" eaLnBrk="1" latinLnBrk="0" hangingPunct="1">
              <a:spcBef>
                <a:spcPts val="600"/>
              </a:spcBef>
              <a:spcAft>
                <a:spcPts val="600"/>
              </a:spcAft>
              <a:buClr>
                <a:schemeClr val="bg2"/>
              </a:buClr>
              <a:buFont typeface="Arial" panose="020B0604020202020204" pitchFamily="34" charset="0"/>
              <a:buChar char="​"/>
              <a:defRPr sz="1500" i="1" kern="1200" baseline="0">
                <a:solidFill>
                  <a:schemeClr val="tx1">
                    <a:lumMod val="50000"/>
                    <a:lumOff val="50000"/>
                  </a:schemeClr>
                </a:solidFill>
                <a:latin typeface="Corbel" panose="020B0503020204020204" pitchFamily="34" charset="0"/>
                <a:ea typeface="+mn-ea"/>
                <a:cs typeface="+mn-cs"/>
              </a:defRPr>
            </a:lvl7pPr>
            <a:lvl8pPr marL="171450" indent="-171450" algn="l" defTabSz="914400" rtl="0" eaLnBrk="1" latinLnBrk="0" hangingPunct="1">
              <a:spcBef>
                <a:spcPts val="0"/>
              </a:spcBef>
              <a:spcAft>
                <a:spcPts val="600"/>
              </a:spcAft>
              <a:buFont typeface="Arial" panose="020B0604020202020204" pitchFamily="34" charset="0"/>
              <a:buChar char="•"/>
              <a:defRPr sz="1100" kern="1200">
                <a:solidFill>
                  <a:schemeClr val="tx1">
                    <a:lumMod val="50000"/>
                    <a:lumOff val="50000"/>
                  </a:schemeClr>
                </a:solidFill>
                <a:latin typeface="Corbel" panose="020B0503020204020204" pitchFamily="34" charset="0"/>
                <a:ea typeface="+mn-ea"/>
                <a:cs typeface="+mn-cs"/>
              </a:defRPr>
            </a:lvl8pPr>
            <a:lvl9pPr marL="344488" indent="-173038" algn="l" defTabSz="914400" rtl="0" eaLnBrk="1" latinLnBrk="0" hangingPunct="1">
              <a:spcBef>
                <a:spcPct val="20000"/>
              </a:spcBef>
              <a:spcAft>
                <a:spcPts val="600"/>
              </a:spcAft>
              <a:buFont typeface="Arial" panose="020B0604020202020204" pitchFamily="34" charset="0"/>
              <a:buChar char="•"/>
              <a:defRPr sz="1100" kern="1200">
                <a:solidFill>
                  <a:schemeClr val="tx1">
                    <a:lumMod val="50000"/>
                    <a:lumOff val="50000"/>
                  </a:schemeClr>
                </a:solidFill>
                <a:latin typeface="Corbel" panose="020B0503020204020204" pitchFamily="34" charset="0"/>
                <a:ea typeface="+mn-ea"/>
                <a:cs typeface="+mn-cs"/>
              </a:defRPr>
            </a:lvl9pPr>
          </a:lstStyle>
          <a:p>
            <a:r>
              <a:rPr lang="en-GB" dirty="0"/>
              <a:t>The Theory of Change is summarised in the visuals on pages 17 and 18.  Here we summarise the underpinning theories that drive the programme’s planned interventions.</a:t>
            </a:r>
          </a:p>
        </p:txBody>
      </p:sp>
    </p:spTree>
    <p:extLst>
      <p:ext uri="{BB962C8B-B14F-4D97-AF65-F5344CB8AC3E}">
        <p14:creationId xmlns:p14="http://schemas.microsoft.com/office/powerpoint/2010/main" val="26256017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3C0ED0-DD51-435E-80F4-8B6F9F2128AC}"/>
              </a:ext>
            </a:extLst>
          </p:cNvPr>
          <p:cNvSpPr>
            <a:spLocks noGrp="1"/>
          </p:cNvSpPr>
          <p:nvPr>
            <p:ph type="title"/>
          </p:nvPr>
        </p:nvSpPr>
        <p:spPr/>
        <p:txBody>
          <a:bodyPr/>
          <a:lstStyle/>
          <a:p>
            <a:r>
              <a:rPr lang="en-GB" dirty="0"/>
              <a:t>Critical external factors</a:t>
            </a:r>
          </a:p>
        </p:txBody>
      </p:sp>
      <p:sp>
        <p:nvSpPr>
          <p:cNvPr id="3" name="Content Placeholder 2">
            <a:extLst>
              <a:ext uri="{FF2B5EF4-FFF2-40B4-BE49-F238E27FC236}">
                <a16:creationId xmlns:a16="http://schemas.microsoft.com/office/drawing/2014/main" id="{BB205EFF-906F-4C33-A135-16F15A5A0B9E}"/>
              </a:ext>
            </a:extLst>
          </p:cNvPr>
          <p:cNvSpPr>
            <a:spLocks noGrp="1"/>
          </p:cNvSpPr>
          <p:nvPr>
            <p:ph idx="1"/>
          </p:nvPr>
        </p:nvSpPr>
        <p:spPr/>
        <p:txBody>
          <a:bodyPr/>
          <a:lstStyle/>
          <a:p>
            <a:r>
              <a:rPr lang="en-GB" dirty="0"/>
              <a:t>Whilst developing the Theory of Change, partners identified a number of external factors which are beyond the ICJ programme’s control, but which have a critical impact on the ability to ensure all people living with cancer can experience similarly high quality care and support.</a:t>
            </a:r>
          </a:p>
          <a:p>
            <a:r>
              <a:rPr lang="en-GB" dirty="0"/>
              <a:t>Whilst the programme alone cannot resolve these, the data gathered through the programme will provide additional evidence of need which can be used to influence wider conversations about infrastructure and service development.</a:t>
            </a:r>
          </a:p>
        </p:txBody>
      </p:sp>
      <p:sp>
        <p:nvSpPr>
          <p:cNvPr id="6" name="Content Placeholder 5">
            <a:extLst>
              <a:ext uri="{FF2B5EF4-FFF2-40B4-BE49-F238E27FC236}">
                <a16:creationId xmlns:a16="http://schemas.microsoft.com/office/drawing/2014/main" id="{B7B5E4E2-DCE1-486A-9030-2BD0F4062399}"/>
              </a:ext>
            </a:extLst>
          </p:cNvPr>
          <p:cNvSpPr>
            <a:spLocks noGrp="1"/>
          </p:cNvSpPr>
          <p:nvPr>
            <p:ph idx="10"/>
          </p:nvPr>
        </p:nvSpPr>
        <p:spPr/>
        <p:txBody>
          <a:bodyPr/>
          <a:lstStyle/>
          <a:p>
            <a:r>
              <a:rPr lang="en-GB" dirty="0"/>
              <a:t>Digital connectivity</a:t>
            </a:r>
          </a:p>
          <a:p>
            <a:pPr lvl="3"/>
            <a:r>
              <a:rPr lang="en-GB" dirty="0"/>
              <a:t>The poor connectivity in Powys not only limits the use of technology-enabled care and support models, it also limits professionals’ use of cloud-based services, resources and records.</a:t>
            </a:r>
          </a:p>
          <a:p>
            <a:r>
              <a:rPr lang="en-GB" dirty="0"/>
              <a:t>Digital poverty</a:t>
            </a:r>
          </a:p>
          <a:p>
            <a:pPr lvl="3"/>
            <a:r>
              <a:rPr lang="en-GB" dirty="0"/>
              <a:t>Many residents don’t have access to online technology, and many who do have limited mobile credit to use online services.  This limits the extent to which services could be offered online if connectivity was improved.</a:t>
            </a:r>
          </a:p>
          <a:p>
            <a:r>
              <a:rPr lang="en-GB" dirty="0"/>
              <a:t>Transport and Travel</a:t>
            </a:r>
          </a:p>
          <a:p>
            <a:pPr lvl="3"/>
            <a:r>
              <a:rPr lang="en-GB" dirty="0"/>
              <a:t>Affordable transport and travel are critical enablers to accessing treatment and support services, both within and out of county. </a:t>
            </a:r>
          </a:p>
        </p:txBody>
      </p:sp>
    </p:spTree>
    <p:extLst>
      <p:ext uri="{BB962C8B-B14F-4D97-AF65-F5344CB8AC3E}">
        <p14:creationId xmlns:p14="http://schemas.microsoft.com/office/powerpoint/2010/main" val="20746872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38DB04F9-B2BC-4FAC-956C-80DABE201DD2}"/>
              </a:ext>
            </a:extLst>
          </p:cNvPr>
          <p:cNvSpPr>
            <a:spLocks noGrp="1"/>
          </p:cNvSpPr>
          <p:nvPr>
            <p:ph type="title"/>
          </p:nvPr>
        </p:nvSpPr>
        <p:spPr/>
        <p:txBody>
          <a:bodyPr/>
          <a:lstStyle/>
          <a:p>
            <a:r>
              <a:rPr lang="en-GB" dirty="0"/>
              <a:t>Key principles</a:t>
            </a:r>
          </a:p>
        </p:txBody>
      </p:sp>
      <p:sp>
        <p:nvSpPr>
          <p:cNvPr id="9" name="Content Placeholder 8">
            <a:extLst>
              <a:ext uri="{FF2B5EF4-FFF2-40B4-BE49-F238E27FC236}">
                <a16:creationId xmlns:a16="http://schemas.microsoft.com/office/drawing/2014/main" id="{7E82A4FC-A66E-4D60-A86A-91E613D94A5F}"/>
              </a:ext>
            </a:extLst>
          </p:cNvPr>
          <p:cNvSpPr>
            <a:spLocks noGrp="1"/>
          </p:cNvSpPr>
          <p:nvPr>
            <p:ph idx="1"/>
          </p:nvPr>
        </p:nvSpPr>
        <p:spPr>
          <a:xfrm>
            <a:off x="3827585" y="685800"/>
            <a:ext cx="2321755" cy="5492750"/>
          </a:xfrm>
        </p:spPr>
        <p:txBody>
          <a:bodyPr/>
          <a:lstStyle/>
          <a:p>
            <a:r>
              <a:rPr lang="en-GB" dirty="0"/>
              <a:t>People’s lived experience at the heart of ICJ in Powys</a:t>
            </a:r>
          </a:p>
          <a:p>
            <a:pPr lvl="3"/>
            <a:r>
              <a:rPr lang="en-GB" dirty="0"/>
              <a:t>The voices of people living with cancer, have been at the heart of ICJ in Powys to date.  The partners are committed to continuing to expand the number and range of people involved in shaping the programme, and the ways in which they can get involved. </a:t>
            </a:r>
          </a:p>
          <a:p>
            <a:r>
              <a:rPr lang="en-GB" dirty="0"/>
              <a:t>Accessibility of support in Welsh</a:t>
            </a:r>
            <a:r>
              <a:rPr lang="en-GB" dirty="0">
                <a:solidFill>
                  <a:srgbClr val="FF0000"/>
                </a:solidFill>
              </a:rPr>
              <a:t> </a:t>
            </a:r>
          </a:p>
          <a:p>
            <a:pPr lvl="3"/>
            <a:r>
              <a:rPr lang="en-GB" dirty="0"/>
              <a:t>19% of adults aged over 16 in Powys speak Welsh. Services must be actively offered and provided in Welsh to those who need it. The partners are currently unable to fully meet that duty, but are committed to doing so. Throughout the remaining pages, when we talk about access to personalised support or services we mean access in Welsh if needed or preferred.</a:t>
            </a:r>
          </a:p>
          <a:p>
            <a:pPr lvl="3"/>
            <a:endParaRPr lang="en-GB" dirty="0"/>
          </a:p>
        </p:txBody>
      </p:sp>
      <p:sp>
        <p:nvSpPr>
          <p:cNvPr id="10" name="Content Placeholder 9">
            <a:extLst>
              <a:ext uri="{FF2B5EF4-FFF2-40B4-BE49-F238E27FC236}">
                <a16:creationId xmlns:a16="http://schemas.microsoft.com/office/drawing/2014/main" id="{59583D38-D70B-4C79-8E33-447175DD8C69}"/>
              </a:ext>
            </a:extLst>
          </p:cNvPr>
          <p:cNvSpPr>
            <a:spLocks noGrp="1"/>
          </p:cNvSpPr>
          <p:nvPr>
            <p:ph idx="10"/>
          </p:nvPr>
        </p:nvSpPr>
        <p:spPr>
          <a:xfrm>
            <a:off x="6353908" y="685800"/>
            <a:ext cx="2332892" cy="5492749"/>
          </a:xfrm>
        </p:spPr>
        <p:txBody>
          <a:bodyPr/>
          <a:lstStyle/>
          <a:p>
            <a:r>
              <a:rPr lang="en-GB" dirty="0"/>
              <a:t>Equity of outcome and quality</a:t>
            </a:r>
          </a:p>
          <a:p>
            <a:pPr lvl="3"/>
            <a:r>
              <a:rPr lang="en-GB" dirty="0"/>
              <a:t>The geography of Powys makes it impossible to provide face to face in-person support services in every village and town.  However, the partners are committed to ensuring that equitable outcomes for people across the county: all should have access to a high quality personalised supportive conversation, regardless of location, age, tumour site, stage on the cancer journey and other defining characteristics.</a:t>
            </a:r>
          </a:p>
          <a:p>
            <a:pPr lvl="3"/>
            <a:r>
              <a:rPr lang="en-GB" dirty="0"/>
              <a:t>We need to accept that the rurality and digital issues in Powys mean that these outcomes will rely on a variety of delivery methods, not just face to face in-person services.</a:t>
            </a:r>
          </a:p>
        </p:txBody>
      </p:sp>
      <p:sp>
        <p:nvSpPr>
          <p:cNvPr id="11" name="Content Placeholder 10">
            <a:extLst>
              <a:ext uri="{FF2B5EF4-FFF2-40B4-BE49-F238E27FC236}">
                <a16:creationId xmlns:a16="http://schemas.microsoft.com/office/drawing/2014/main" id="{07F39C04-DADD-4ECD-9C3A-7814D4FA9786}"/>
              </a:ext>
            </a:extLst>
          </p:cNvPr>
          <p:cNvSpPr>
            <a:spLocks noGrp="1"/>
          </p:cNvSpPr>
          <p:nvPr>
            <p:ph idx="11"/>
          </p:nvPr>
        </p:nvSpPr>
        <p:spPr>
          <a:xfrm>
            <a:off x="457200" y="2363679"/>
            <a:ext cx="2321755" cy="2749550"/>
          </a:xfrm>
        </p:spPr>
        <p:txBody>
          <a:bodyPr/>
          <a:lstStyle/>
          <a:p>
            <a:r>
              <a:rPr lang="en-GB" dirty="0"/>
              <a:t>Throughout the Theory of Change development process, three key principles have been central to the partners’ vision for ICJ in Powys.</a:t>
            </a:r>
          </a:p>
        </p:txBody>
      </p:sp>
      <p:sp>
        <p:nvSpPr>
          <p:cNvPr id="12" name="Text Placeholder 11">
            <a:extLst>
              <a:ext uri="{FF2B5EF4-FFF2-40B4-BE49-F238E27FC236}">
                <a16:creationId xmlns:a16="http://schemas.microsoft.com/office/drawing/2014/main" id="{AD67DF5E-7DCF-4B98-9BBE-31ACE6931FB5}"/>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42878023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AD33-C1BA-48D8-9C67-953F756A9445}"/>
              </a:ext>
            </a:extLst>
          </p:cNvPr>
          <p:cNvSpPr>
            <a:spLocks noGrp="1"/>
          </p:cNvSpPr>
          <p:nvPr>
            <p:ph type="title"/>
          </p:nvPr>
        </p:nvSpPr>
        <p:spPr/>
        <p:txBody>
          <a:bodyPr/>
          <a:lstStyle/>
          <a:p>
            <a:r>
              <a:rPr lang="en-GB" dirty="0"/>
              <a:t>From actions to outcomes: </a:t>
            </a:r>
            <a:br>
              <a:rPr lang="en-GB" dirty="0"/>
            </a:br>
            <a:r>
              <a:rPr lang="en-GB" dirty="0"/>
              <a:t>the difference ICJ will make</a:t>
            </a:r>
            <a:br>
              <a:rPr lang="en-GB" dirty="0"/>
            </a:br>
            <a:br>
              <a:rPr lang="en-GB" dirty="0"/>
            </a:br>
            <a:r>
              <a:rPr lang="en-GB" dirty="0">
                <a:solidFill>
                  <a:schemeClr val="bg1"/>
                </a:solidFill>
                <a:highlight>
                  <a:srgbClr val="800080"/>
                </a:highlight>
              </a:rPr>
              <a:t>People Living with Cancer</a:t>
            </a:r>
          </a:p>
        </p:txBody>
      </p:sp>
      <p:sp>
        <p:nvSpPr>
          <p:cNvPr id="5" name="Content Placeholder 4">
            <a:extLst>
              <a:ext uri="{FF2B5EF4-FFF2-40B4-BE49-F238E27FC236}">
                <a16:creationId xmlns:a16="http://schemas.microsoft.com/office/drawing/2014/main" id="{5F1D1CE9-99DC-4A79-AF28-B33222252CAD}"/>
              </a:ext>
            </a:extLst>
          </p:cNvPr>
          <p:cNvSpPr>
            <a:spLocks noGrp="1"/>
          </p:cNvSpPr>
          <p:nvPr>
            <p:ph idx="1"/>
          </p:nvPr>
        </p:nvSpPr>
        <p:spPr/>
        <p:txBody>
          <a:bodyPr/>
          <a:lstStyle/>
          <a:p>
            <a:r>
              <a:rPr lang="en-GB" dirty="0"/>
              <a:t>Intermediate outcomes:</a:t>
            </a:r>
          </a:p>
          <a:p>
            <a:pPr lvl="4"/>
            <a:r>
              <a:rPr lang="en-GB" dirty="0"/>
              <a:t>All receive the offer of personalised supportive conversation closer to home in a format that works for them</a:t>
            </a:r>
          </a:p>
          <a:p>
            <a:pPr lvl="4"/>
            <a:r>
              <a:rPr lang="en-GB" dirty="0"/>
              <a:t>Are referred to and access services that meet their needs </a:t>
            </a:r>
          </a:p>
          <a:p>
            <a:pPr lvl="4"/>
            <a:r>
              <a:rPr lang="en-GB" dirty="0"/>
              <a:t>Understand the range of services available and feel confident to access them</a:t>
            </a:r>
          </a:p>
          <a:p>
            <a:pPr lvl="4"/>
            <a:r>
              <a:rPr lang="en-GB" dirty="0"/>
              <a:t>Have their concerns addressed locally and at a time that works for them</a:t>
            </a:r>
          </a:p>
          <a:p>
            <a:pPr lvl="4"/>
            <a:r>
              <a:rPr lang="en-GB" dirty="0"/>
              <a:t>Which reduces anxiety and isolation</a:t>
            </a:r>
          </a:p>
          <a:p>
            <a:pPr lvl="4"/>
            <a:r>
              <a:rPr lang="en-GB" dirty="0"/>
              <a:t>Feel listened to, supported and understood</a:t>
            </a:r>
          </a:p>
          <a:p>
            <a:pPr lvl="4"/>
            <a:r>
              <a:rPr lang="en-GB" dirty="0"/>
              <a:t>Have someone local as a named contact who they can get in touch with if they have future concerns or needs</a:t>
            </a:r>
          </a:p>
        </p:txBody>
      </p:sp>
      <p:sp>
        <p:nvSpPr>
          <p:cNvPr id="7" name="Content Placeholder 6">
            <a:extLst>
              <a:ext uri="{FF2B5EF4-FFF2-40B4-BE49-F238E27FC236}">
                <a16:creationId xmlns:a16="http://schemas.microsoft.com/office/drawing/2014/main" id="{3A101F58-9394-4182-974C-251108F2D79C}"/>
              </a:ext>
            </a:extLst>
          </p:cNvPr>
          <p:cNvSpPr>
            <a:spLocks noGrp="1"/>
          </p:cNvSpPr>
          <p:nvPr>
            <p:ph idx="10"/>
          </p:nvPr>
        </p:nvSpPr>
        <p:spPr/>
        <p:txBody>
          <a:bodyPr/>
          <a:lstStyle/>
          <a:p>
            <a:r>
              <a:rPr lang="en-GB" dirty="0"/>
              <a:t>Longer term outcomes:</a:t>
            </a:r>
          </a:p>
          <a:p>
            <a:pPr lvl="4"/>
            <a:r>
              <a:rPr lang="en-GB" dirty="0"/>
              <a:t>Equitable support outcomes and quality for people regardless of their circumstances</a:t>
            </a:r>
          </a:p>
          <a:p>
            <a:pPr lvl="4"/>
            <a:r>
              <a:rPr lang="en-GB" dirty="0"/>
              <a:t>More able to self-manage and maximise their quality of life, whilst knowing how and when to access support when necessary</a:t>
            </a:r>
          </a:p>
          <a:p>
            <a:pPr lvl="4"/>
            <a:r>
              <a:rPr lang="en-GB" dirty="0"/>
              <a:t>Reduced likelihood of crisis as a result of effective self-management and local support</a:t>
            </a:r>
          </a:p>
          <a:p>
            <a:pPr lvl="4"/>
            <a:r>
              <a:rPr lang="en-GB" dirty="0"/>
              <a:t>Reduced likelihood of avoidable admissions as a result of effective self-management and access to local support </a:t>
            </a:r>
          </a:p>
          <a:p>
            <a:endParaRPr lang="en-GB" dirty="0"/>
          </a:p>
        </p:txBody>
      </p:sp>
      <p:sp>
        <p:nvSpPr>
          <p:cNvPr id="8" name="Text Placeholder 7">
            <a:extLst>
              <a:ext uri="{FF2B5EF4-FFF2-40B4-BE49-F238E27FC236}">
                <a16:creationId xmlns:a16="http://schemas.microsoft.com/office/drawing/2014/main" id="{4F7CEF5C-869A-4FD0-8B3C-39AF9299CE63}"/>
              </a:ext>
            </a:extLst>
          </p:cNvPr>
          <p:cNvSpPr>
            <a:spLocks noGrp="1"/>
          </p:cNvSpPr>
          <p:nvPr>
            <p:ph type="body" sz="quarter" idx="11"/>
          </p:nvPr>
        </p:nvSpPr>
        <p:spPr/>
        <p:txBody>
          <a:bodyPr/>
          <a:lstStyle/>
          <a:p>
            <a:endParaRPr lang="en-GB" dirty="0"/>
          </a:p>
        </p:txBody>
      </p:sp>
      <p:sp>
        <p:nvSpPr>
          <p:cNvPr id="10" name="TextBox 9">
            <a:extLst>
              <a:ext uri="{FF2B5EF4-FFF2-40B4-BE49-F238E27FC236}">
                <a16:creationId xmlns:a16="http://schemas.microsoft.com/office/drawing/2014/main" id="{2C7DADF1-0BDF-4AFD-8037-5E877851933B}"/>
              </a:ext>
            </a:extLst>
          </p:cNvPr>
          <p:cNvSpPr txBox="1"/>
          <p:nvPr/>
        </p:nvSpPr>
        <p:spPr>
          <a:xfrm>
            <a:off x="457200" y="3641851"/>
            <a:ext cx="2951825" cy="2862322"/>
          </a:xfrm>
          <a:prstGeom prst="rect">
            <a:avLst/>
          </a:prstGeom>
          <a:noFill/>
        </p:spPr>
        <p:txBody>
          <a:bodyPr wrap="square" rtlCol="0">
            <a:spAutoFit/>
          </a:bodyPr>
          <a:lstStyle/>
          <a:p>
            <a:r>
              <a:rPr lang="en-GB" sz="1500" i="1" dirty="0">
                <a:solidFill>
                  <a:schemeClr val="accent1"/>
                </a:solidFill>
                <a:latin typeface="Corbel" panose="020B0503020204020204" pitchFamily="34" charset="0"/>
              </a:rPr>
              <a:t>We will offer all people living with </a:t>
            </a:r>
            <a:r>
              <a:rPr lang="en-GB" sz="1500" i="1" strike="sngStrike" dirty="0">
                <a:solidFill>
                  <a:schemeClr val="accent1"/>
                </a:solidFill>
                <a:latin typeface="Corbel" panose="020B0503020204020204" pitchFamily="34" charset="0"/>
              </a:rPr>
              <a:t>a</a:t>
            </a:r>
            <a:r>
              <a:rPr lang="en-GB" sz="1500" i="1" dirty="0">
                <a:solidFill>
                  <a:schemeClr val="accent1"/>
                </a:solidFill>
                <a:latin typeface="Corbel" panose="020B0503020204020204" pitchFamily="34" charset="0"/>
              </a:rPr>
              <a:t> cancer a personalised supportive conversation with a Link Worker, using eHNA as the framework for shaping and recording the conversation.</a:t>
            </a:r>
          </a:p>
          <a:p>
            <a:r>
              <a:rPr lang="en-GB" sz="1500" i="1" dirty="0">
                <a:solidFill>
                  <a:schemeClr val="accent1"/>
                </a:solidFill>
                <a:latin typeface="Corbel" panose="020B0503020204020204" pitchFamily="34" charset="0"/>
              </a:rPr>
              <a:t>The conversation will identify concerns and support to address those concerns, which will be shared in a care plan.  The Link Worker will refer the person to support services as required.</a:t>
            </a:r>
          </a:p>
        </p:txBody>
      </p:sp>
    </p:spTree>
    <p:extLst>
      <p:ext uri="{BB962C8B-B14F-4D97-AF65-F5344CB8AC3E}">
        <p14:creationId xmlns:p14="http://schemas.microsoft.com/office/powerpoint/2010/main" val="93874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AD33-C1BA-48D8-9C67-953F756A9445}"/>
              </a:ext>
            </a:extLst>
          </p:cNvPr>
          <p:cNvSpPr>
            <a:spLocks noGrp="1"/>
          </p:cNvSpPr>
          <p:nvPr>
            <p:ph type="title"/>
          </p:nvPr>
        </p:nvSpPr>
        <p:spPr/>
        <p:txBody>
          <a:bodyPr/>
          <a:lstStyle/>
          <a:p>
            <a:r>
              <a:rPr lang="en-GB" dirty="0"/>
              <a:t>From actions to outcomes: </a:t>
            </a:r>
            <a:br>
              <a:rPr lang="en-GB" dirty="0"/>
            </a:br>
            <a:r>
              <a:rPr lang="en-GB" dirty="0"/>
              <a:t>the difference ICJ will make</a:t>
            </a:r>
            <a:br>
              <a:rPr lang="en-GB" dirty="0"/>
            </a:br>
            <a:br>
              <a:rPr lang="en-GB" dirty="0"/>
            </a:br>
            <a:r>
              <a:rPr lang="en-GB" dirty="0">
                <a:solidFill>
                  <a:schemeClr val="bg1"/>
                </a:solidFill>
                <a:highlight>
                  <a:srgbClr val="800080"/>
                </a:highlight>
              </a:rPr>
              <a:t>Team ICJ</a:t>
            </a:r>
          </a:p>
        </p:txBody>
      </p:sp>
      <p:sp>
        <p:nvSpPr>
          <p:cNvPr id="5" name="Content Placeholder 4">
            <a:extLst>
              <a:ext uri="{FF2B5EF4-FFF2-40B4-BE49-F238E27FC236}">
                <a16:creationId xmlns:a16="http://schemas.microsoft.com/office/drawing/2014/main" id="{5F1D1CE9-99DC-4A79-AF28-B33222252CAD}"/>
              </a:ext>
            </a:extLst>
          </p:cNvPr>
          <p:cNvSpPr>
            <a:spLocks noGrp="1"/>
          </p:cNvSpPr>
          <p:nvPr>
            <p:ph idx="1"/>
          </p:nvPr>
        </p:nvSpPr>
        <p:spPr/>
        <p:txBody>
          <a:bodyPr/>
          <a:lstStyle/>
          <a:p>
            <a:r>
              <a:rPr lang="en-GB" dirty="0"/>
              <a:t>Intermediate outcomes:</a:t>
            </a:r>
          </a:p>
          <a:p>
            <a:pPr lvl="4"/>
            <a:r>
              <a:rPr lang="en-GB" dirty="0"/>
              <a:t>Better understand the needs of people living with cancer and the range of support available </a:t>
            </a:r>
          </a:p>
          <a:p>
            <a:pPr lvl="4"/>
            <a:r>
              <a:rPr lang="en-GB" dirty="0"/>
              <a:t>Confident in having personalised supportive conversations with people living with cancer </a:t>
            </a:r>
          </a:p>
          <a:p>
            <a:pPr lvl="4"/>
            <a:r>
              <a:rPr lang="en-GB" dirty="0"/>
              <a:t>Better understand the range of organisations and services that make up ICJ, and their own contribution to Team ICJ</a:t>
            </a:r>
          </a:p>
          <a:p>
            <a:pPr lvl="4"/>
            <a:r>
              <a:rPr lang="en-GB" dirty="0"/>
              <a:t>Able to connect people living with cancer to other services and organisations across Team ICJ to meet their needs</a:t>
            </a:r>
          </a:p>
          <a:p>
            <a:pPr lvl="4"/>
            <a:r>
              <a:rPr lang="en-GB" dirty="0"/>
              <a:t>Have effective working relationships with other parts of Team ICJ</a:t>
            </a:r>
          </a:p>
        </p:txBody>
      </p:sp>
      <p:sp>
        <p:nvSpPr>
          <p:cNvPr id="7" name="Content Placeholder 6">
            <a:extLst>
              <a:ext uri="{FF2B5EF4-FFF2-40B4-BE49-F238E27FC236}">
                <a16:creationId xmlns:a16="http://schemas.microsoft.com/office/drawing/2014/main" id="{3A101F58-9394-4182-974C-251108F2D79C}"/>
              </a:ext>
            </a:extLst>
          </p:cNvPr>
          <p:cNvSpPr>
            <a:spLocks noGrp="1"/>
          </p:cNvSpPr>
          <p:nvPr>
            <p:ph idx="10"/>
          </p:nvPr>
        </p:nvSpPr>
        <p:spPr/>
        <p:txBody>
          <a:bodyPr/>
          <a:lstStyle/>
          <a:p>
            <a:r>
              <a:rPr lang="en-GB" dirty="0"/>
              <a:t>Longer term outcomes:</a:t>
            </a:r>
          </a:p>
          <a:p>
            <a:pPr lvl="4"/>
            <a:r>
              <a:rPr lang="en-GB" dirty="0"/>
              <a:t>Organisations confident in supporting people living with cancer </a:t>
            </a:r>
          </a:p>
          <a:p>
            <a:pPr lvl="4"/>
            <a:r>
              <a:rPr lang="en-GB" dirty="0"/>
              <a:t>Equitable support outcomes and quality for people living with cancer regardless of which organisation they engage with </a:t>
            </a:r>
          </a:p>
          <a:p>
            <a:pPr lvl="4"/>
            <a:r>
              <a:rPr lang="en-GB" dirty="0"/>
              <a:t>Reduced likelihood of crisis as a result of effective self-management and integrated local support</a:t>
            </a:r>
          </a:p>
          <a:p>
            <a:pPr lvl="4"/>
            <a:r>
              <a:rPr lang="en-GB" dirty="0"/>
              <a:t>Reduced likelihood of avoidable admissions as a result of effective self-management and access to integrated local support </a:t>
            </a:r>
          </a:p>
          <a:p>
            <a:endParaRPr lang="en-GB" dirty="0"/>
          </a:p>
        </p:txBody>
      </p:sp>
      <p:sp>
        <p:nvSpPr>
          <p:cNvPr id="8" name="Text Placeholder 7">
            <a:extLst>
              <a:ext uri="{FF2B5EF4-FFF2-40B4-BE49-F238E27FC236}">
                <a16:creationId xmlns:a16="http://schemas.microsoft.com/office/drawing/2014/main" id="{4F7CEF5C-869A-4FD0-8B3C-39AF9299CE63}"/>
              </a:ext>
            </a:extLst>
          </p:cNvPr>
          <p:cNvSpPr>
            <a:spLocks noGrp="1"/>
          </p:cNvSpPr>
          <p:nvPr>
            <p:ph type="body" sz="quarter" idx="11"/>
          </p:nvPr>
        </p:nvSpPr>
        <p:spPr/>
        <p:txBody>
          <a:bodyPr/>
          <a:lstStyle/>
          <a:p>
            <a:endParaRPr lang="en-GB" dirty="0"/>
          </a:p>
        </p:txBody>
      </p:sp>
      <p:sp>
        <p:nvSpPr>
          <p:cNvPr id="6" name="TextBox 5">
            <a:extLst>
              <a:ext uri="{FF2B5EF4-FFF2-40B4-BE49-F238E27FC236}">
                <a16:creationId xmlns:a16="http://schemas.microsoft.com/office/drawing/2014/main" id="{AAB0D834-1633-4F51-8384-62872A396740}"/>
              </a:ext>
            </a:extLst>
          </p:cNvPr>
          <p:cNvSpPr txBox="1"/>
          <p:nvPr/>
        </p:nvSpPr>
        <p:spPr>
          <a:xfrm>
            <a:off x="457200" y="3242356"/>
            <a:ext cx="2951825" cy="2862322"/>
          </a:xfrm>
          <a:prstGeom prst="rect">
            <a:avLst/>
          </a:prstGeom>
          <a:noFill/>
        </p:spPr>
        <p:txBody>
          <a:bodyPr wrap="square" rtlCol="0">
            <a:spAutoFit/>
          </a:bodyPr>
          <a:lstStyle/>
          <a:p>
            <a:r>
              <a:rPr lang="en-GB" sz="1500" i="1" dirty="0">
                <a:solidFill>
                  <a:schemeClr val="accent1"/>
                </a:solidFill>
                <a:latin typeface="Corbel" panose="020B0503020204020204" pitchFamily="34" charset="0"/>
              </a:rPr>
              <a:t>We will create a consistent pathway for providing personalised support locally.  We will provide training and support in the pathway, as well as in cancer awareness, having personalised supportive conversations and using eHNA.  </a:t>
            </a:r>
          </a:p>
          <a:p>
            <a:r>
              <a:rPr lang="en-GB" sz="1500" i="1" dirty="0">
                <a:solidFill>
                  <a:schemeClr val="accent1"/>
                </a:solidFill>
                <a:latin typeface="Corbel" panose="020B0503020204020204" pitchFamily="34" charset="0"/>
              </a:rPr>
              <a:t>We will also ensure organisations have up to date accurate information about available local support services and can build relationships with each other.</a:t>
            </a:r>
          </a:p>
        </p:txBody>
      </p:sp>
    </p:spTree>
    <p:extLst>
      <p:ext uri="{BB962C8B-B14F-4D97-AF65-F5344CB8AC3E}">
        <p14:creationId xmlns:p14="http://schemas.microsoft.com/office/powerpoint/2010/main" val="24308883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AD33-C1BA-48D8-9C67-953F756A9445}"/>
              </a:ext>
            </a:extLst>
          </p:cNvPr>
          <p:cNvSpPr>
            <a:spLocks noGrp="1"/>
          </p:cNvSpPr>
          <p:nvPr>
            <p:ph type="title"/>
          </p:nvPr>
        </p:nvSpPr>
        <p:spPr/>
        <p:txBody>
          <a:bodyPr/>
          <a:lstStyle/>
          <a:p>
            <a:r>
              <a:rPr lang="en-GB" dirty="0"/>
              <a:t>From actions to outcomes: </a:t>
            </a:r>
            <a:br>
              <a:rPr lang="en-GB" dirty="0"/>
            </a:br>
            <a:r>
              <a:rPr lang="en-GB" dirty="0"/>
              <a:t>the difference ICJ will make</a:t>
            </a:r>
            <a:br>
              <a:rPr lang="en-GB" dirty="0"/>
            </a:br>
            <a:br>
              <a:rPr lang="en-GB" dirty="0"/>
            </a:br>
            <a:r>
              <a:rPr lang="en-GB" dirty="0">
                <a:solidFill>
                  <a:schemeClr val="bg1"/>
                </a:solidFill>
                <a:highlight>
                  <a:srgbClr val="800080"/>
                </a:highlight>
              </a:rPr>
              <a:t>The system</a:t>
            </a:r>
          </a:p>
        </p:txBody>
      </p:sp>
      <p:sp>
        <p:nvSpPr>
          <p:cNvPr id="5" name="Content Placeholder 4">
            <a:extLst>
              <a:ext uri="{FF2B5EF4-FFF2-40B4-BE49-F238E27FC236}">
                <a16:creationId xmlns:a16="http://schemas.microsoft.com/office/drawing/2014/main" id="{5F1D1CE9-99DC-4A79-AF28-B33222252CAD}"/>
              </a:ext>
            </a:extLst>
          </p:cNvPr>
          <p:cNvSpPr>
            <a:spLocks noGrp="1"/>
          </p:cNvSpPr>
          <p:nvPr>
            <p:ph idx="1"/>
          </p:nvPr>
        </p:nvSpPr>
        <p:spPr/>
        <p:txBody>
          <a:bodyPr/>
          <a:lstStyle/>
          <a:p>
            <a:r>
              <a:rPr lang="en-GB" dirty="0"/>
              <a:t>Intermediate outcomes:</a:t>
            </a:r>
          </a:p>
          <a:p>
            <a:pPr lvl="4"/>
            <a:r>
              <a:rPr lang="en-GB" dirty="0"/>
              <a:t>All aspects of ICJ in Powys have the experience of people living with cancer at the heart of their design, and are informed by current lived experience</a:t>
            </a:r>
          </a:p>
          <a:p>
            <a:pPr lvl="4"/>
            <a:r>
              <a:rPr lang="en-GB" dirty="0"/>
              <a:t>All partners are engaged in a shared vision for ICJ in Powys</a:t>
            </a:r>
          </a:p>
          <a:p>
            <a:pPr lvl="4"/>
            <a:r>
              <a:rPr lang="en-GB" dirty="0"/>
              <a:t>All partners have access to accurate information about the range of support services available locally </a:t>
            </a:r>
          </a:p>
          <a:p>
            <a:pPr lvl="4"/>
            <a:r>
              <a:rPr lang="en-GB" dirty="0"/>
              <a:t>Improved communication across Team ICJ</a:t>
            </a:r>
          </a:p>
          <a:p>
            <a:pPr lvl="4"/>
            <a:r>
              <a:rPr lang="en-GB" dirty="0"/>
              <a:t>Improved information flows between organisations in Team ICJ</a:t>
            </a:r>
          </a:p>
          <a:p>
            <a:pPr lvl="4"/>
            <a:r>
              <a:rPr lang="en-GB" dirty="0"/>
              <a:t>Shared access to appropriate patient information across Team ICJ (NB feasibility unclear)</a:t>
            </a:r>
          </a:p>
          <a:p>
            <a:pPr lvl="4"/>
            <a:r>
              <a:rPr lang="en-GB" dirty="0"/>
              <a:t>New service development informed by analysis of unmet needs in eHNA data </a:t>
            </a:r>
          </a:p>
          <a:p>
            <a:pPr lvl="4"/>
            <a:r>
              <a:rPr lang="en-GB" dirty="0"/>
              <a:t>Evidence of unmet needs used to influence wider conversations about infrastructure development </a:t>
            </a:r>
          </a:p>
          <a:p>
            <a:pPr lvl="4"/>
            <a:r>
              <a:rPr lang="en-GB" dirty="0"/>
              <a:t>Information governance agreements in place to share eHNA data within Powys</a:t>
            </a:r>
          </a:p>
        </p:txBody>
      </p:sp>
      <p:sp>
        <p:nvSpPr>
          <p:cNvPr id="7" name="Content Placeholder 6">
            <a:extLst>
              <a:ext uri="{FF2B5EF4-FFF2-40B4-BE49-F238E27FC236}">
                <a16:creationId xmlns:a16="http://schemas.microsoft.com/office/drawing/2014/main" id="{3A101F58-9394-4182-974C-251108F2D79C}"/>
              </a:ext>
            </a:extLst>
          </p:cNvPr>
          <p:cNvSpPr>
            <a:spLocks noGrp="1"/>
          </p:cNvSpPr>
          <p:nvPr>
            <p:ph idx="10"/>
          </p:nvPr>
        </p:nvSpPr>
        <p:spPr/>
        <p:txBody>
          <a:bodyPr/>
          <a:lstStyle/>
          <a:p>
            <a:r>
              <a:rPr lang="en-GB" dirty="0"/>
              <a:t>Longer term outcomes:</a:t>
            </a:r>
          </a:p>
          <a:p>
            <a:pPr lvl="4"/>
            <a:r>
              <a:rPr lang="en-GB" dirty="0"/>
              <a:t>Local organisations operate as an integrated responsive system</a:t>
            </a:r>
          </a:p>
          <a:p>
            <a:pPr lvl="4"/>
            <a:r>
              <a:rPr lang="en-GB" dirty="0"/>
              <a:t>This local system reflects the unique needs and challenges of Powys</a:t>
            </a:r>
          </a:p>
          <a:p>
            <a:pPr lvl="4"/>
            <a:r>
              <a:rPr lang="en-GB" dirty="0"/>
              <a:t>The range of local support services becomes increasingly comprehensive, informed by evidence of unmet need</a:t>
            </a:r>
          </a:p>
          <a:p>
            <a:pPr lvl="4"/>
            <a:r>
              <a:rPr lang="en-GB" dirty="0"/>
              <a:t>Information governance agreements in place to share </a:t>
            </a:r>
            <a:r>
              <a:rPr lang="en-GB" dirty="0" err="1"/>
              <a:t>eHNA</a:t>
            </a:r>
            <a:r>
              <a:rPr lang="en-GB" dirty="0"/>
              <a:t> data within Powys and with all NHS providers where patients are treated, including English Trusts</a:t>
            </a:r>
          </a:p>
          <a:p>
            <a:endParaRPr lang="en-GB" dirty="0"/>
          </a:p>
        </p:txBody>
      </p:sp>
      <p:sp>
        <p:nvSpPr>
          <p:cNvPr id="8" name="Text Placeholder 7">
            <a:extLst>
              <a:ext uri="{FF2B5EF4-FFF2-40B4-BE49-F238E27FC236}">
                <a16:creationId xmlns:a16="http://schemas.microsoft.com/office/drawing/2014/main" id="{4F7CEF5C-869A-4FD0-8B3C-39AF9299CE63}"/>
              </a:ext>
            </a:extLst>
          </p:cNvPr>
          <p:cNvSpPr>
            <a:spLocks noGrp="1"/>
          </p:cNvSpPr>
          <p:nvPr>
            <p:ph type="body" sz="quarter" idx="11"/>
          </p:nvPr>
        </p:nvSpPr>
        <p:spPr/>
        <p:txBody>
          <a:bodyPr/>
          <a:lstStyle/>
          <a:p>
            <a:endParaRPr lang="en-GB" dirty="0"/>
          </a:p>
        </p:txBody>
      </p:sp>
      <p:sp>
        <p:nvSpPr>
          <p:cNvPr id="6" name="TextBox 5">
            <a:extLst>
              <a:ext uri="{FF2B5EF4-FFF2-40B4-BE49-F238E27FC236}">
                <a16:creationId xmlns:a16="http://schemas.microsoft.com/office/drawing/2014/main" id="{8338AEC8-3E49-4143-9145-820D24A5D907}"/>
              </a:ext>
            </a:extLst>
          </p:cNvPr>
          <p:cNvSpPr txBox="1"/>
          <p:nvPr/>
        </p:nvSpPr>
        <p:spPr>
          <a:xfrm>
            <a:off x="457200" y="3242356"/>
            <a:ext cx="2951825" cy="3785652"/>
          </a:xfrm>
          <a:prstGeom prst="rect">
            <a:avLst/>
          </a:prstGeom>
          <a:noFill/>
        </p:spPr>
        <p:txBody>
          <a:bodyPr wrap="square" rtlCol="0">
            <a:spAutoFit/>
          </a:bodyPr>
          <a:lstStyle/>
          <a:p>
            <a:r>
              <a:rPr lang="en-GB" sz="1500" i="1" dirty="0">
                <a:solidFill>
                  <a:schemeClr val="accent1"/>
                </a:solidFill>
                <a:latin typeface="Corbel" panose="020B0503020204020204" pitchFamily="34" charset="0"/>
              </a:rPr>
              <a:t>We will create the team and governance structures to effectively support the creation of the ICJ pathway and foster collaboration across Team ICJ.</a:t>
            </a:r>
          </a:p>
          <a:p>
            <a:r>
              <a:rPr lang="en-GB" sz="1500" i="1" dirty="0">
                <a:solidFill>
                  <a:schemeClr val="accent1"/>
                </a:solidFill>
                <a:latin typeface="Corbel" panose="020B0503020204020204" pitchFamily="34" charset="0"/>
              </a:rPr>
              <a:t>We will engage meaningfully and continually with People Living with Cancer to shape our work.</a:t>
            </a:r>
          </a:p>
          <a:p>
            <a:r>
              <a:rPr lang="en-GB" sz="1500" i="1" dirty="0">
                <a:solidFill>
                  <a:schemeClr val="accent1"/>
                </a:solidFill>
                <a:latin typeface="Corbel" panose="020B0503020204020204" pitchFamily="34" charset="0"/>
              </a:rPr>
              <a:t>We will commission an evaluation to enable us to learn, improve and demonstrate the difference we make.</a:t>
            </a:r>
          </a:p>
          <a:p>
            <a:r>
              <a:rPr lang="en-GB" sz="1500" i="1" dirty="0">
                <a:solidFill>
                  <a:schemeClr val="accent1"/>
                </a:solidFill>
                <a:latin typeface="Corbel" panose="020B0503020204020204" pitchFamily="34" charset="0"/>
              </a:rPr>
              <a:t>We will analyse eHNA data to develop services to address unmet need.</a:t>
            </a:r>
          </a:p>
          <a:p>
            <a:endParaRPr lang="en-GB" sz="1500" i="1" dirty="0">
              <a:solidFill>
                <a:schemeClr val="accent1"/>
              </a:solidFill>
              <a:latin typeface="Corbel" panose="020B0503020204020204" pitchFamily="34" charset="0"/>
            </a:endParaRPr>
          </a:p>
        </p:txBody>
      </p:sp>
    </p:spTree>
    <p:extLst>
      <p:ext uri="{BB962C8B-B14F-4D97-AF65-F5344CB8AC3E}">
        <p14:creationId xmlns:p14="http://schemas.microsoft.com/office/powerpoint/2010/main" val="28450097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1728D-0F01-40B8-BC44-57B4121E21D3}"/>
              </a:ext>
            </a:extLst>
          </p:cNvPr>
          <p:cNvSpPr>
            <a:spLocks noGrp="1"/>
          </p:cNvSpPr>
          <p:nvPr>
            <p:ph type="title"/>
          </p:nvPr>
        </p:nvSpPr>
        <p:spPr/>
        <p:txBody>
          <a:bodyPr/>
          <a:lstStyle/>
          <a:p>
            <a:r>
              <a:rPr lang="en-GB" dirty="0"/>
              <a:t>Theory of Change Visual</a:t>
            </a:r>
          </a:p>
        </p:txBody>
      </p:sp>
      <p:sp>
        <p:nvSpPr>
          <p:cNvPr id="4" name="Content Placeholder 3">
            <a:extLst>
              <a:ext uri="{FF2B5EF4-FFF2-40B4-BE49-F238E27FC236}">
                <a16:creationId xmlns:a16="http://schemas.microsoft.com/office/drawing/2014/main" id="{4857FA36-4925-463C-8415-A152EBDB4357}"/>
              </a:ext>
            </a:extLst>
          </p:cNvPr>
          <p:cNvSpPr>
            <a:spLocks noGrp="1"/>
          </p:cNvSpPr>
          <p:nvPr>
            <p:ph idx="1"/>
          </p:nvPr>
        </p:nvSpPr>
        <p:spPr/>
        <p:txBody>
          <a:bodyPr/>
          <a:lstStyle/>
          <a:p>
            <a:r>
              <a:rPr lang="en-GB" dirty="0"/>
              <a:t>The visual on the following two pages summarises the Theory of Change, illustrating the  flow from resources and actions at the bottom of each page to the outcomes that will be achieved.  The assumptions underpinning the Theory of Change are shown on the second of the two pages. </a:t>
            </a:r>
          </a:p>
        </p:txBody>
      </p:sp>
      <p:sp>
        <p:nvSpPr>
          <p:cNvPr id="5" name="Text Placeholder 4">
            <a:extLst>
              <a:ext uri="{FF2B5EF4-FFF2-40B4-BE49-F238E27FC236}">
                <a16:creationId xmlns:a16="http://schemas.microsoft.com/office/drawing/2014/main" id="{3844DE37-A316-4EA5-B1FD-CDB0A842AC1F}"/>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674724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15535E7-DD08-4E1E-BB09-A9EB3D9B5185}"/>
              </a:ext>
            </a:extLst>
          </p:cNvPr>
          <p:cNvSpPr/>
          <p:nvPr/>
        </p:nvSpPr>
        <p:spPr>
          <a:xfrm>
            <a:off x="768406" y="4925557"/>
            <a:ext cx="1886018" cy="1066874"/>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Every person with a cancer diagnosis offered a personalised </a:t>
            </a:r>
            <a:r>
              <a:rPr kumimoji="0" lang="en-GB" sz="800" b="1" i="0" u="none" strike="noStrike" kern="1200" cap="none" spc="0" normalizeH="0" baseline="0" noProof="0" dirty="0">
                <a:ln>
                  <a:noFill/>
                </a:ln>
                <a:solidFill>
                  <a:schemeClr val="tx1"/>
                </a:solidFill>
                <a:effectLst/>
                <a:uLnTx/>
                <a:uFillTx/>
                <a:latin typeface="Calibri" panose="020F0502020204030204"/>
                <a:ea typeface="+mn-ea"/>
                <a:cs typeface="+mn-cs"/>
              </a:rPr>
              <a:t>supportive </a:t>
            </a: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conversation about their needs with a local link worker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Link  worker develops a care plan including referrals to support services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D79D9769-9AD7-4796-9C13-E62FA1C31B6E}"/>
              </a:ext>
            </a:extLst>
          </p:cNvPr>
          <p:cNvSpPr/>
          <p:nvPr/>
        </p:nvSpPr>
        <p:spPr>
          <a:xfrm>
            <a:off x="2806648" y="4925558"/>
            <a:ext cx="1886018" cy="1066874"/>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Establish link worker role in a range of local organisations, deploying staff from a variety of roles.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Consistent use of eHNA to capture individuals’ needs and care plans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6BCB1AED-3FCE-4AC4-8E1B-3E2085AC56C9}"/>
              </a:ext>
            </a:extLst>
          </p:cNvPr>
          <p:cNvSpPr/>
          <p:nvPr/>
        </p:nvSpPr>
        <p:spPr>
          <a:xfrm>
            <a:off x="4840589" y="4924486"/>
            <a:ext cx="1886018" cy="1067945"/>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Development of consistent pathway for identifying holistic needs locally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Training and support for staff and volunteers in Team ICJ organisations, to ensure consistent quality of interaction with people with cancer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8" name="Rectangle: Rounded Corners 7">
            <a:extLst>
              <a:ext uri="{FF2B5EF4-FFF2-40B4-BE49-F238E27FC236}">
                <a16:creationId xmlns:a16="http://schemas.microsoft.com/office/drawing/2014/main" id="{3F7A31EA-6645-44ED-B409-5EE673DDD79D}"/>
              </a:ext>
            </a:extLst>
          </p:cNvPr>
          <p:cNvSpPr/>
          <p:nvPr/>
        </p:nvSpPr>
        <p:spPr>
          <a:xfrm>
            <a:off x="6916145" y="4938292"/>
            <a:ext cx="1886018" cy="1033759"/>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Ongoing monitoring, evaluation and learning to ensure service quality, outcomes and equity or access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3" name="Oval 12">
            <a:extLst>
              <a:ext uri="{FF2B5EF4-FFF2-40B4-BE49-F238E27FC236}">
                <a16:creationId xmlns:a16="http://schemas.microsoft.com/office/drawing/2014/main" id="{076034FB-8B98-4250-8D3D-E414580A3D98}"/>
              </a:ext>
            </a:extLst>
          </p:cNvPr>
          <p:cNvSpPr/>
          <p:nvPr/>
        </p:nvSpPr>
        <p:spPr>
          <a:xfrm>
            <a:off x="2091212" y="3132823"/>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Are referred to services that meet their needs</a:t>
            </a:r>
          </a:p>
        </p:txBody>
      </p:sp>
      <p:sp>
        <p:nvSpPr>
          <p:cNvPr id="30" name="Oval 29">
            <a:extLst>
              <a:ext uri="{FF2B5EF4-FFF2-40B4-BE49-F238E27FC236}">
                <a16:creationId xmlns:a16="http://schemas.microsoft.com/office/drawing/2014/main" id="{45941C21-F05C-45EE-B7E8-808B4E9E752F}"/>
              </a:ext>
            </a:extLst>
          </p:cNvPr>
          <p:cNvSpPr/>
          <p:nvPr/>
        </p:nvSpPr>
        <p:spPr>
          <a:xfrm>
            <a:off x="1517645" y="2426395"/>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Concerns and worries dealt with locally in a timely way</a:t>
            </a:r>
          </a:p>
        </p:txBody>
      </p:sp>
      <p:sp>
        <p:nvSpPr>
          <p:cNvPr id="31" name="Oval 30">
            <a:extLst>
              <a:ext uri="{FF2B5EF4-FFF2-40B4-BE49-F238E27FC236}">
                <a16:creationId xmlns:a16="http://schemas.microsoft.com/office/drawing/2014/main" id="{8E6B7FDB-C1FB-4072-A234-1BFFCD20A29B}"/>
              </a:ext>
            </a:extLst>
          </p:cNvPr>
          <p:cNvSpPr/>
          <p:nvPr/>
        </p:nvSpPr>
        <p:spPr>
          <a:xfrm>
            <a:off x="2207350" y="1724071"/>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Reduced isolation</a:t>
            </a:r>
          </a:p>
        </p:txBody>
      </p:sp>
      <p:sp>
        <p:nvSpPr>
          <p:cNvPr id="32" name="Oval 31">
            <a:extLst>
              <a:ext uri="{FF2B5EF4-FFF2-40B4-BE49-F238E27FC236}">
                <a16:creationId xmlns:a16="http://schemas.microsoft.com/office/drawing/2014/main" id="{F601CB60-8CAE-49C1-AB56-C965D94E4796}"/>
              </a:ext>
            </a:extLst>
          </p:cNvPr>
          <p:cNvSpPr/>
          <p:nvPr/>
        </p:nvSpPr>
        <p:spPr>
          <a:xfrm>
            <a:off x="872873" y="3137203"/>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Know what support is available and confident to access it</a:t>
            </a:r>
          </a:p>
        </p:txBody>
      </p:sp>
      <p:sp>
        <p:nvSpPr>
          <p:cNvPr id="35" name="Oval 34">
            <a:extLst>
              <a:ext uri="{FF2B5EF4-FFF2-40B4-BE49-F238E27FC236}">
                <a16:creationId xmlns:a16="http://schemas.microsoft.com/office/drawing/2014/main" id="{7EF3854D-370F-4B96-BD25-3D5412C2DA81}"/>
              </a:ext>
            </a:extLst>
          </p:cNvPr>
          <p:cNvSpPr/>
          <p:nvPr/>
        </p:nvSpPr>
        <p:spPr>
          <a:xfrm>
            <a:off x="3309551" y="3124224"/>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Have a local contact to speak to when they need support</a:t>
            </a:r>
          </a:p>
        </p:txBody>
      </p:sp>
      <p:sp>
        <p:nvSpPr>
          <p:cNvPr id="36" name="Oval 35">
            <a:extLst>
              <a:ext uri="{FF2B5EF4-FFF2-40B4-BE49-F238E27FC236}">
                <a16:creationId xmlns:a16="http://schemas.microsoft.com/office/drawing/2014/main" id="{7FCEBD73-AEC6-497A-891C-B49BC1639C0D}"/>
              </a:ext>
            </a:extLst>
          </p:cNvPr>
          <p:cNvSpPr/>
          <p:nvPr/>
        </p:nvSpPr>
        <p:spPr>
          <a:xfrm>
            <a:off x="872873" y="1726752"/>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Reduced anxiety</a:t>
            </a:r>
          </a:p>
        </p:txBody>
      </p:sp>
      <p:sp>
        <p:nvSpPr>
          <p:cNvPr id="37" name="Oval 36">
            <a:extLst>
              <a:ext uri="{FF2B5EF4-FFF2-40B4-BE49-F238E27FC236}">
                <a16:creationId xmlns:a16="http://schemas.microsoft.com/office/drawing/2014/main" id="{2B7B53E5-F53E-460D-B114-811477E7ECA9}"/>
              </a:ext>
            </a:extLst>
          </p:cNvPr>
          <p:cNvSpPr/>
          <p:nvPr/>
        </p:nvSpPr>
        <p:spPr>
          <a:xfrm>
            <a:off x="3262682" y="2364871"/>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Feel listened to, supported and understood</a:t>
            </a:r>
          </a:p>
        </p:txBody>
      </p:sp>
      <p:sp>
        <p:nvSpPr>
          <p:cNvPr id="38" name="Oval 37">
            <a:extLst>
              <a:ext uri="{FF2B5EF4-FFF2-40B4-BE49-F238E27FC236}">
                <a16:creationId xmlns:a16="http://schemas.microsoft.com/office/drawing/2014/main" id="{5F88947F-2BDE-4FDE-8194-29B048712D0B}"/>
              </a:ext>
            </a:extLst>
          </p:cNvPr>
          <p:cNvSpPr/>
          <p:nvPr/>
        </p:nvSpPr>
        <p:spPr>
          <a:xfrm>
            <a:off x="1533103" y="3916598"/>
            <a:ext cx="1116218" cy="64848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Receive personalised support and information</a:t>
            </a:r>
          </a:p>
        </p:txBody>
      </p:sp>
      <p:sp>
        <p:nvSpPr>
          <p:cNvPr id="45" name="Oval 44">
            <a:extLst>
              <a:ext uri="{FF2B5EF4-FFF2-40B4-BE49-F238E27FC236}">
                <a16:creationId xmlns:a16="http://schemas.microsoft.com/office/drawing/2014/main" id="{F1A8E5B8-E4C9-473F-8A75-172BC6F831BD}"/>
              </a:ext>
            </a:extLst>
          </p:cNvPr>
          <p:cNvSpPr/>
          <p:nvPr/>
        </p:nvSpPr>
        <p:spPr>
          <a:xfrm>
            <a:off x="4643839" y="1666250"/>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Confidence in providing personalised support to PLWC</a:t>
            </a:r>
          </a:p>
        </p:txBody>
      </p:sp>
      <p:sp>
        <p:nvSpPr>
          <p:cNvPr id="46" name="Oval 45">
            <a:extLst>
              <a:ext uri="{FF2B5EF4-FFF2-40B4-BE49-F238E27FC236}">
                <a16:creationId xmlns:a16="http://schemas.microsoft.com/office/drawing/2014/main" id="{95EC778B-F6D9-4070-9785-BE4B70477D87}"/>
              </a:ext>
            </a:extLst>
          </p:cNvPr>
          <p:cNvSpPr/>
          <p:nvPr/>
        </p:nvSpPr>
        <p:spPr>
          <a:xfrm>
            <a:off x="4661681" y="3921710"/>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Better understand cancer &amp; PLWC’s needs</a:t>
            </a:r>
          </a:p>
        </p:txBody>
      </p:sp>
      <p:sp>
        <p:nvSpPr>
          <p:cNvPr id="47" name="Oval 46">
            <a:extLst>
              <a:ext uri="{FF2B5EF4-FFF2-40B4-BE49-F238E27FC236}">
                <a16:creationId xmlns:a16="http://schemas.microsoft.com/office/drawing/2014/main" id="{A6FF6888-AC8A-4113-9E92-192155F2FE10}"/>
              </a:ext>
            </a:extLst>
          </p:cNvPr>
          <p:cNvSpPr/>
          <p:nvPr/>
        </p:nvSpPr>
        <p:spPr>
          <a:xfrm>
            <a:off x="5799927" y="3915120"/>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Better understand local support services for PLWC</a:t>
            </a:r>
          </a:p>
        </p:txBody>
      </p:sp>
      <p:sp>
        <p:nvSpPr>
          <p:cNvPr id="48" name="Oval 47">
            <a:extLst>
              <a:ext uri="{FF2B5EF4-FFF2-40B4-BE49-F238E27FC236}">
                <a16:creationId xmlns:a16="http://schemas.microsoft.com/office/drawing/2014/main" id="{65BC8C97-564E-43A1-B7EA-FB0C908C1FE1}"/>
              </a:ext>
            </a:extLst>
          </p:cNvPr>
          <p:cNvSpPr/>
          <p:nvPr/>
        </p:nvSpPr>
        <p:spPr>
          <a:xfrm>
            <a:off x="5654388" y="2248043"/>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Understand how to connect PLWC to other parts of the system</a:t>
            </a:r>
          </a:p>
        </p:txBody>
      </p:sp>
      <p:sp>
        <p:nvSpPr>
          <p:cNvPr id="49" name="Oval 48">
            <a:extLst>
              <a:ext uri="{FF2B5EF4-FFF2-40B4-BE49-F238E27FC236}">
                <a16:creationId xmlns:a16="http://schemas.microsoft.com/office/drawing/2014/main" id="{4536F456-01A9-4BDC-A0FB-3E144007A498}"/>
              </a:ext>
            </a:extLst>
          </p:cNvPr>
          <p:cNvSpPr/>
          <p:nvPr/>
        </p:nvSpPr>
        <p:spPr>
          <a:xfrm>
            <a:off x="5883743" y="3021544"/>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Understand their and others’ roles in supporting PLWC</a:t>
            </a:r>
          </a:p>
        </p:txBody>
      </p:sp>
      <p:sp>
        <p:nvSpPr>
          <p:cNvPr id="51" name="Oval 50">
            <a:extLst>
              <a:ext uri="{FF2B5EF4-FFF2-40B4-BE49-F238E27FC236}">
                <a16:creationId xmlns:a16="http://schemas.microsoft.com/office/drawing/2014/main" id="{DF7550FA-1C04-4696-BBF5-565101C6171D}"/>
              </a:ext>
            </a:extLst>
          </p:cNvPr>
          <p:cNvSpPr/>
          <p:nvPr/>
        </p:nvSpPr>
        <p:spPr>
          <a:xfrm>
            <a:off x="7268032" y="3970231"/>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Improved comms across local system</a:t>
            </a:r>
          </a:p>
        </p:txBody>
      </p:sp>
      <p:cxnSp>
        <p:nvCxnSpPr>
          <p:cNvPr id="54" name="Straight Arrow Connector 53">
            <a:extLst>
              <a:ext uri="{FF2B5EF4-FFF2-40B4-BE49-F238E27FC236}">
                <a16:creationId xmlns:a16="http://schemas.microsoft.com/office/drawing/2014/main" id="{87DA854C-BB8C-47A0-BCB1-58BCAA99DBAB}"/>
              </a:ext>
            </a:extLst>
          </p:cNvPr>
          <p:cNvCxnSpPr>
            <a:stCxn id="38" idx="0"/>
            <a:endCxn id="32" idx="5"/>
          </p:cNvCxnSpPr>
          <p:nvPr/>
        </p:nvCxnSpPr>
        <p:spPr>
          <a:xfrm flipH="1" flipV="1">
            <a:off x="1825625" y="3690720"/>
            <a:ext cx="265587" cy="22587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6" name="Straight Arrow Connector 55">
            <a:extLst>
              <a:ext uri="{FF2B5EF4-FFF2-40B4-BE49-F238E27FC236}">
                <a16:creationId xmlns:a16="http://schemas.microsoft.com/office/drawing/2014/main" id="{7DEEBBB0-F738-4FD6-8446-0227C7315316}"/>
              </a:ext>
            </a:extLst>
          </p:cNvPr>
          <p:cNvCxnSpPr>
            <a:stCxn id="38" idx="0"/>
            <a:endCxn id="13" idx="3"/>
          </p:cNvCxnSpPr>
          <p:nvPr/>
        </p:nvCxnSpPr>
        <p:spPr>
          <a:xfrm flipV="1">
            <a:off x="2091212" y="3686340"/>
            <a:ext cx="163466" cy="23025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58" name="Straight Arrow Connector 57">
            <a:extLst>
              <a:ext uri="{FF2B5EF4-FFF2-40B4-BE49-F238E27FC236}">
                <a16:creationId xmlns:a16="http://schemas.microsoft.com/office/drawing/2014/main" id="{D9350AD7-B12E-4EAF-AF4F-5CEE968E0665}"/>
              </a:ext>
            </a:extLst>
          </p:cNvPr>
          <p:cNvCxnSpPr>
            <a:stCxn id="13" idx="0"/>
            <a:endCxn id="30" idx="5"/>
          </p:cNvCxnSpPr>
          <p:nvPr/>
        </p:nvCxnSpPr>
        <p:spPr>
          <a:xfrm flipH="1" flipV="1">
            <a:off x="2470397" y="2979912"/>
            <a:ext cx="178924" cy="15291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0" name="Straight Arrow Connector 59">
            <a:extLst>
              <a:ext uri="{FF2B5EF4-FFF2-40B4-BE49-F238E27FC236}">
                <a16:creationId xmlns:a16="http://schemas.microsoft.com/office/drawing/2014/main" id="{80A70CD1-1480-45E8-9B1C-161F240119C4}"/>
              </a:ext>
            </a:extLst>
          </p:cNvPr>
          <p:cNvCxnSpPr>
            <a:stCxn id="38" idx="0"/>
            <a:endCxn id="30" idx="4"/>
          </p:cNvCxnSpPr>
          <p:nvPr/>
        </p:nvCxnSpPr>
        <p:spPr>
          <a:xfrm flipH="1" flipV="1">
            <a:off x="2075754" y="3074880"/>
            <a:ext cx="15458" cy="84171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4" name="Connector: Curved 63">
            <a:extLst>
              <a:ext uri="{FF2B5EF4-FFF2-40B4-BE49-F238E27FC236}">
                <a16:creationId xmlns:a16="http://schemas.microsoft.com/office/drawing/2014/main" id="{D6E9C58B-BA81-4083-8AE6-34167F033A08}"/>
              </a:ext>
            </a:extLst>
          </p:cNvPr>
          <p:cNvCxnSpPr>
            <a:cxnSpLocks/>
            <a:stCxn id="38" idx="7"/>
          </p:cNvCxnSpPr>
          <p:nvPr/>
        </p:nvCxnSpPr>
        <p:spPr>
          <a:xfrm rot="5400000" flipH="1" flipV="1">
            <a:off x="2382777" y="2999606"/>
            <a:ext cx="1115038" cy="908883"/>
          </a:xfrm>
          <a:prstGeom prst="curvedConnector3">
            <a:avLst>
              <a:gd name="adj1" fmla="val 16104"/>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66" name="Straight Arrow Connector 65">
            <a:extLst>
              <a:ext uri="{FF2B5EF4-FFF2-40B4-BE49-F238E27FC236}">
                <a16:creationId xmlns:a16="http://schemas.microsoft.com/office/drawing/2014/main" id="{A1E77876-BD69-4015-AF2B-1862564059D4}"/>
              </a:ext>
            </a:extLst>
          </p:cNvPr>
          <p:cNvCxnSpPr>
            <a:stCxn id="30" idx="0"/>
            <a:endCxn id="36" idx="5"/>
          </p:cNvCxnSpPr>
          <p:nvPr/>
        </p:nvCxnSpPr>
        <p:spPr>
          <a:xfrm flipH="1" flipV="1">
            <a:off x="1825625" y="2280269"/>
            <a:ext cx="250129" cy="146126"/>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0" name="Straight Arrow Connector 69">
            <a:extLst>
              <a:ext uri="{FF2B5EF4-FFF2-40B4-BE49-F238E27FC236}">
                <a16:creationId xmlns:a16="http://schemas.microsoft.com/office/drawing/2014/main" id="{93D424DA-53C7-425D-B623-96CC496B427F}"/>
              </a:ext>
            </a:extLst>
          </p:cNvPr>
          <p:cNvCxnSpPr>
            <a:stCxn id="30" idx="0"/>
            <a:endCxn id="31" idx="3"/>
          </p:cNvCxnSpPr>
          <p:nvPr/>
        </p:nvCxnSpPr>
        <p:spPr>
          <a:xfrm flipV="1">
            <a:off x="2075754" y="2277588"/>
            <a:ext cx="295062" cy="14880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2" name="Straight Arrow Connector 71">
            <a:extLst>
              <a:ext uri="{FF2B5EF4-FFF2-40B4-BE49-F238E27FC236}">
                <a16:creationId xmlns:a16="http://schemas.microsoft.com/office/drawing/2014/main" id="{5639B2FD-985C-454D-9080-FD5799628D37}"/>
              </a:ext>
            </a:extLst>
          </p:cNvPr>
          <p:cNvCxnSpPr>
            <a:stCxn id="30" idx="6"/>
            <a:endCxn id="37" idx="2"/>
          </p:cNvCxnSpPr>
          <p:nvPr/>
        </p:nvCxnSpPr>
        <p:spPr>
          <a:xfrm flipV="1">
            <a:off x="2633863" y="2689114"/>
            <a:ext cx="628819" cy="61524"/>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6" name="Straight Arrow Connector 75">
            <a:extLst>
              <a:ext uri="{FF2B5EF4-FFF2-40B4-BE49-F238E27FC236}">
                <a16:creationId xmlns:a16="http://schemas.microsoft.com/office/drawing/2014/main" id="{756C890A-59F4-45F5-96B5-B79E70171897}"/>
              </a:ext>
            </a:extLst>
          </p:cNvPr>
          <p:cNvCxnSpPr>
            <a:stCxn id="32" idx="0"/>
            <a:endCxn id="30" idx="3"/>
          </p:cNvCxnSpPr>
          <p:nvPr/>
        </p:nvCxnSpPr>
        <p:spPr>
          <a:xfrm flipV="1">
            <a:off x="1430982" y="2979912"/>
            <a:ext cx="250129" cy="157291"/>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78" name="Straight Arrow Connector 77">
            <a:extLst>
              <a:ext uri="{FF2B5EF4-FFF2-40B4-BE49-F238E27FC236}">
                <a16:creationId xmlns:a16="http://schemas.microsoft.com/office/drawing/2014/main" id="{410D979E-E062-4F0E-B96E-C6CC3989E7AE}"/>
              </a:ext>
            </a:extLst>
          </p:cNvPr>
          <p:cNvCxnSpPr>
            <a:stCxn id="37" idx="0"/>
            <a:endCxn id="31" idx="6"/>
          </p:cNvCxnSpPr>
          <p:nvPr/>
        </p:nvCxnSpPr>
        <p:spPr>
          <a:xfrm flipH="1" flipV="1">
            <a:off x="3323568" y="2048314"/>
            <a:ext cx="497223" cy="316557"/>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80" name="Straight Arrow Connector 79">
            <a:extLst>
              <a:ext uri="{FF2B5EF4-FFF2-40B4-BE49-F238E27FC236}">
                <a16:creationId xmlns:a16="http://schemas.microsoft.com/office/drawing/2014/main" id="{58FB2C28-CBD1-406B-87AF-7D43A588E75B}"/>
              </a:ext>
            </a:extLst>
          </p:cNvPr>
          <p:cNvCxnSpPr>
            <a:stCxn id="35" idx="0"/>
            <a:endCxn id="37" idx="4"/>
          </p:cNvCxnSpPr>
          <p:nvPr/>
        </p:nvCxnSpPr>
        <p:spPr>
          <a:xfrm flipH="1" flipV="1">
            <a:off x="3820791" y="3013356"/>
            <a:ext cx="46869" cy="110868"/>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88" name="Straight Arrow Connector 87">
            <a:extLst>
              <a:ext uri="{FF2B5EF4-FFF2-40B4-BE49-F238E27FC236}">
                <a16:creationId xmlns:a16="http://schemas.microsoft.com/office/drawing/2014/main" id="{A7A3CF5C-A9E3-4AE5-A003-DDE8A9F31B3B}"/>
              </a:ext>
            </a:extLst>
          </p:cNvPr>
          <p:cNvCxnSpPr>
            <a:stCxn id="47" idx="0"/>
            <a:endCxn id="49" idx="4"/>
          </p:cNvCxnSpPr>
          <p:nvPr/>
        </p:nvCxnSpPr>
        <p:spPr>
          <a:xfrm flipV="1">
            <a:off x="6358036" y="3670029"/>
            <a:ext cx="83816" cy="245091"/>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cxnSp>
        <p:nvCxnSpPr>
          <p:cNvPr id="93" name="Straight Arrow Connector 92">
            <a:extLst>
              <a:ext uri="{FF2B5EF4-FFF2-40B4-BE49-F238E27FC236}">
                <a16:creationId xmlns:a16="http://schemas.microsoft.com/office/drawing/2014/main" id="{D1109D1B-6CC3-4C9D-A7B2-CD20F08250BB}"/>
              </a:ext>
            </a:extLst>
          </p:cNvPr>
          <p:cNvCxnSpPr>
            <a:cxnSpLocks/>
            <a:stCxn id="49" idx="0"/>
            <a:endCxn id="48" idx="4"/>
          </p:cNvCxnSpPr>
          <p:nvPr/>
        </p:nvCxnSpPr>
        <p:spPr>
          <a:xfrm flipH="1" flipV="1">
            <a:off x="6212497" y="2896528"/>
            <a:ext cx="229355" cy="125016"/>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cxnSp>
        <p:nvCxnSpPr>
          <p:cNvPr id="127" name="Straight Arrow Connector 126">
            <a:extLst>
              <a:ext uri="{FF2B5EF4-FFF2-40B4-BE49-F238E27FC236}">
                <a16:creationId xmlns:a16="http://schemas.microsoft.com/office/drawing/2014/main" id="{3D194072-6BC1-424E-A226-0D025FC037AB}"/>
              </a:ext>
            </a:extLst>
          </p:cNvPr>
          <p:cNvCxnSpPr>
            <a:cxnSpLocks/>
            <a:stCxn id="49" idx="0"/>
            <a:endCxn id="163" idx="3"/>
          </p:cNvCxnSpPr>
          <p:nvPr/>
        </p:nvCxnSpPr>
        <p:spPr>
          <a:xfrm flipV="1">
            <a:off x="6441852" y="2895318"/>
            <a:ext cx="577778" cy="126226"/>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cxnSp>
        <p:nvCxnSpPr>
          <p:cNvPr id="152" name="Straight Arrow Connector 151">
            <a:extLst>
              <a:ext uri="{FF2B5EF4-FFF2-40B4-BE49-F238E27FC236}">
                <a16:creationId xmlns:a16="http://schemas.microsoft.com/office/drawing/2014/main" id="{22520818-C58D-4026-97DA-7622E3256278}"/>
              </a:ext>
            </a:extLst>
          </p:cNvPr>
          <p:cNvCxnSpPr>
            <a:cxnSpLocks/>
            <a:stCxn id="48" idx="1"/>
            <a:endCxn id="45" idx="5"/>
          </p:cNvCxnSpPr>
          <p:nvPr/>
        </p:nvCxnSpPr>
        <p:spPr>
          <a:xfrm flipH="1" flipV="1">
            <a:off x="5596591" y="2219767"/>
            <a:ext cx="221263" cy="123244"/>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cxnSp>
        <p:nvCxnSpPr>
          <p:cNvPr id="156" name="Straight Arrow Connector 155">
            <a:extLst>
              <a:ext uri="{FF2B5EF4-FFF2-40B4-BE49-F238E27FC236}">
                <a16:creationId xmlns:a16="http://schemas.microsoft.com/office/drawing/2014/main" id="{D0A8CCEF-81F5-46AB-BCFA-BB4512D00D5B}"/>
              </a:ext>
            </a:extLst>
          </p:cNvPr>
          <p:cNvCxnSpPr>
            <a:stCxn id="46" idx="0"/>
            <a:endCxn id="45" idx="3"/>
          </p:cNvCxnSpPr>
          <p:nvPr/>
        </p:nvCxnSpPr>
        <p:spPr>
          <a:xfrm flipH="1" flipV="1">
            <a:off x="4807305" y="2219767"/>
            <a:ext cx="412485" cy="1701943"/>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cxnSp>
        <p:nvCxnSpPr>
          <p:cNvPr id="158" name="Straight Arrow Connector 157">
            <a:extLst>
              <a:ext uri="{FF2B5EF4-FFF2-40B4-BE49-F238E27FC236}">
                <a16:creationId xmlns:a16="http://schemas.microsoft.com/office/drawing/2014/main" id="{F4446923-1B88-49AF-8BC5-815C966B45D7}"/>
              </a:ext>
            </a:extLst>
          </p:cNvPr>
          <p:cNvCxnSpPr>
            <a:stCxn id="47" idx="1"/>
            <a:endCxn id="45" idx="4"/>
          </p:cNvCxnSpPr>
          <p:nvPr/>
        </p:nvCxnSpPr>
        <p:spPr>
          <a:xfrm flipH="1" flipV="1">
            <a:off x="5201948" y="2314735"/>
            <a:ext cx="761445" cy="1695353"/>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sp>
        <p:nvSpPr>
          <p:cNvPr id="163" name="Oval 162">
            <a:extLst>
              <a:ext uri="{FF2B5EF4-FFF2-40B4-BE49-F238E27FC236}">
                <a16:creationId xmlns:a16="http://schemas.microsoft.com/office/drawing/2014/main" id="{4CBC503F-959E-4993-A33F-C29CC06F5532}"/>
              </a:ext>
            </a:extLst>
          </p:cNvPr>
          <p:cNvSpPr/>
          <p:nvPr/>
        </p:nvSpPr>
        <p:spPr>
          <a:xfrm>
            <a:off x="6856164" y="2341801"/>
            <a:ext cx="1116218" cy="648485"/>
          </a:xfrm>
          <a:prstGeom prst="ellipse">
            <a:avLst/>
          </a:prstGeom>
          <a:ln>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Positive working relationships with rest of Team ICJ</a:t>
            </a:r>
          </a:p>
        </p:txBody>
      </p:sp>
      <p:cxnSp>
        <p:nvCxnSpPr>
          <p:cNvPr id="176" name="Straight Arrow Connector 175">
            <a:extLst>
              <a:ext uri="{FF2B5EF4-FFF2-40B4-BE49-F238E27FC236}">
                <a16:creationId xmlns:a16="http://schemas.microsoft.com/office/drawing/2014/main" id="{253D9B5D-7492-482C-BAEF-107DFBF4B611}"/>
              </a:ext>
            </a:extLst>
          </p:cNvPr>
          <p:cNvCxnSpPr>
            <a:stCxn id="51" idx="0"/>
            <a:endCxn id="163" idx="4"/>
          </p:cNvCxnSpPr>
          <p:nvPr/>
        </p:nvCxnSpPr>
        <p:spPr>
          <a:xfrm flipH="1" flipV="1">
            <a:off x="7414273" y="2990286"/>
            <a:ext cx="411868" cy="979945"/>
          </a:xfrm>
          <a:prstGeom prst="straightConnector1">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sp>
        <p:nvSpPr>
          <p:cNvPr id="184" name="Oval 183">
            <a:extLst>
              <a:ext uri="{FF2B5EF4-FFF2-40B4-BE49-F238E27FC236}">
                <a16:creationId xmlns:a16="http://schemas.microsoft.com/office/drawing/2014/main" id="{4F06CD69-4DBD-4D00-811B-AE43A27C725C}"/>
              </a:ext>
            </a:extLst>
          </p:cNvPr>
          <p:cNvSpPr/>
          <p:nvPr/>
        </p:nvSpPr>
        <p:spPr>
          <a:xfrm>
            <a:off x="709407" y="848277"/>
            <a:ext cx="1116218" cy="648485"/>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Equitable quality of support</a:t>
            </a:r>
          </a:p>
        </p:txBody>
      </p:sp>
      <p:sp>
        <p:nvSpPr>
          <p:cNvPr id="185" name="Oval 184">
            <a:extLst>
              <a:ext uri="{FF2B5EF4-FFF2-40B4-BE49-F238E27FC236}">
                <a16:creationId xmlns:a16="http://schemas.microsoft.com/office/drawing/2014/main" id="{143C2966-DE97-412F-9794-463E5F9ED7B1}"/>
              </a:ext>
            </a:extLst>
          </p:cNvPr>
          <p:cNvSpPr/>
          <p:nvPr/>
        </p:nvSpPr>
        <p:spPr>
          <a:xfrm>
            <a:off x="7882017" y="839399"/>
            <a:ext cx="1116218" cy="648485"/>
          </a:xfrm>
          <a:prstGeom prst="ellipse">
            <a:avLst/>
          </a:prstGeom>
          <a:ln w="38100">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Increased  equity in accessing services</a:t>
            </a:r>
          </a:p>
        </p:txBody>
      </p:sp>
      <p:cxnSp>
        <p:nvCxnSpPr>
          <p:cNvPr id="191" name="Connector: Curved 190">
            <a:extLst>
              <a:ext uri="{FF2B5EF4-FFF2-40B4-BE49-F238E27FC236}">
                <a16:creationId xmlns:a16="http://schemas.microsoft.com/office/drawing/2014/main" id="{38976D6E-4872-44EE-B8B9-BB61B2056C19}"/>
              </a:ext>
            </a:extLst>
          </p:cNvPr>
          <p:cNvCxnSpPr>
            <a:cxnSpLocks/>
            <a:stCxn id="46" idx="5"/>
            <a:endCxn id="49" idx="6"/>
          </p:cNvCxnSpPr>
          <p:nvPr/>
        </p:nvCxnSpPr>
        <p:spPr>
          <a:xfrm rot="5400000" flipH="1" flipV="1">
            <a:off x="5742477" y="3217743"/>
            <a:ext cx="1129440" cy="1385528"/>
          </a:xfrm>
          <a:prstGeom prst="curvedConnector4">
            <a:avLst>
              <a:gd name="adj1" fmla="val -20789"/>
              <a:gd name="adj2" fmla="val 116499"/>
            </a:avLst>
          </a:prstGeom>
          <a:ln>
            <a:solidFill>
              <a:srgbClr val="7030A0"/>
            </a:solidFill>
            <a:tailEnd type="triangle"/>
          </a:ln>
        </p:spPr>
        <p:style>
          <a:lnRef idx="1">
            <a:schemeClr val="accent4"/>
          </a:lnRef>
          <a:fillRef idx="0">
            <a:schemeClr val="accent4"/>
          </a:fillRef>
          <a:effectRef idx="0">
            <a:schemeClr val="accent4"/>
          </a:effectRef>
          <a:fontRef idx="minor">
            <a:schemeClr val="tx1"/>
          </a:fontRef>
        </p:style>
      </p:cxnSp>
      <p:sp>
        <p:nvSpPr>
          <p:cNvPr id="195" name="Oval 194">
            <a:extLst>
              <a:ext uri="{FF2B5EF4-FFF2-40B4-BE49-F238E27FC236}">
                <a16:creationId xmlns:a16="http://schemas.microsoft.com/office/drawing/2014/main" id="{CA512FA3-E012-465A-A36C-B1D3957145BB}"/>
              </a:ext>
            </a:extLst>
          </p:cNvPr>
          <p:cNvSpPr/>
          <p:nvPr/>
        </p:nvSpPr>
        <p:spPr>
          <a:xfrm>
            <a:off x="3104382" y="840475"/>
            <a:ext cx="1116218" cy="648485"/>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Better quality of life</a:t>
            </a:r>
          </a:p>
        </p:txBody>
      </p:sp>
      <p:sp>
        <p:nvSpPr>
          <p:cNvPr id="196" name="Oval 195">
            <a:extLst>
              <a:ext uri="{FF2B5EF4-FFF2-40B4-BE49-F238E27FC236}">
                <a16:creationId xmlns:a16="http://schemas.microsoft.com/office/drawing/2014/main" id="{AFE453AA-C78E-4264-AF3A-0B06D5FDC293}"/>
              </a:ext>
            </a:extLst>
          </p:cNvPr>
          <p:cNvSpPr/>
          <p:nvPr/>
        </p:nvSpPr>
        <p:spPr>
          <a:xfrm>
            <a:off x="1903226" y="847906"/>
            <a:ext cx="1116218" cy="648485"/>
          </a:xfrm>
          <a:prstGeom prst="ellipse">
            <a:avLst/>
          </a:prstGeom>
          <a:ln w="38100"/>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Better able to self-manage when appropriate</a:t>
            </a:r>
          </a:p>
        </p:txBody>
      </p:sp>
      <p:pic>
        <p:nvPicPr>
          <p:cNvPr id="197" name="Graphic 196">
            <a:extLst>
              <a:ext uri="{FF2B5EF4-FFF2-40B4-BE49-F238E27FC236}">
                <a16:creationId xmlns:a16="http://schemas.microsoft.com/office/drawing/2014/main" id="{172AAD3A-8EED-408A-B887-ED372FBD54D8}"/>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4579452" y="72564"/>
            <a:ext cx="649623" cy="648485"/>
          </a:xfrm>
          <a:prstGeom prst="rect">
            <a:avLst/>
          </a:prstGeom>
        </p:spPr>
      </p:pic>
      <p:sp>
        <p:nvSpPr>
          <p:cNvPr id="199" name="TextBox 198">
            <a:extLst>
              <a:ext uri="{FF2B5EF4-FFF2-40B4-BE49-F238E27FC236}">
                <a16:creationId xmlns:a16="http://schemas.microsoft.com/office/drawing/2014/main" id="{607A9307-3110-4D06-9CF8-84BC640D9AC3}"/>
              </a:ext>
            </a:extLst>
          </p:cNvPr>
          <p:cNvSpPr txBox="1"/>
          <p:nvPr/>
        </p:nvSpPr>
        <p:spPr>
          <a:xfrm>
            <a:off x="5411111" y="152611"/>
            <a:ext cx="2378222" cy="600164"/>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7030A0"/>
                </a:solidFill>
                <a:effectLst/>
                <a:uLnTx/>
                <a:uFillTx/>
                <a:latin typeface="Calibri" panose="020F0502020204030204"/>
                <a:ea typeface="+mn-ea"/>
                <a:cs typeface="+mn-cs"/>
              </a:rPr>
              <a:t>‘TEAM ICJ’</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7030A0"/>
                </a:solidFill>
                <a:effectLst/>
                <a:uLnTx/>
                <a:uFillTx/>
                <a:latin typeface="Calibri" panose="020F0502020204030204"/>
                <a:ea typeface="+mn-ea"/>
                <a:cs typeface="+mn-cs"/>
              </a:rPr>
              <a:t>STAFF AND VOLUNTEERS ACROSS ALL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7030A0"/>
                </a:solidFill>
                <a:effectLst/>
                <a:uLnTx/>
                <a:uFillTx/>
                <a:latin typeface="Calibri" panose="020F0502020204030204"/>
                <a:ea typeface="+mn-ea"/>
                <a:cs typeface="+mn-cs"/>
              </a:rPr>
              <a:t>PARTS OF THE ICJ SYSTEM </a:t>
            </a:r>
            <a:endParaRPr kumimoji="0" lang="en-GB" sz="1100" b="0" i="0" u="none" strike="noStrike" kern="1200" cap="none" spc="0" normalizeH="0" baseline="0" noProof="0" dirty="0">
              <a:ln>
                <a:noFill/>
              </a:ln>
              <a:solidFill>
                <a:srgbClr val="7030A0"/>
              </a:solidFill>
              <a:effectLst/>
              <a:uLnTx/>
              <a:uFillTx/>
              <a:latin typeface="Calibri" panose="020F0502020204030204"/>
              <a:ea typeface="+mn-ea"/>
              <a:cs typeface="+mn-cs"/>
            </a:endParaRPr>
          </a:p>
        </p:txBody>
      </p:sp>
      <p:pic>
        <p:nvPicPr>
          <p:cNvPr id="200" name="Graphic 199">
            <a:extLst>
              <a:ext uri="{FF2B5EF4-FFF2-40B4-BE49-F238E27FC236}">
                <a16:creationId xmlns:a16="http://schemas.microsoft.com/office/drawing/2014/main" id="{59F3A678-0FFE-46DF-9934-0DB2C0CF2C51}"/>
              </a:ext>
            </a:extLst>
          </p:cNvPr>
          <p:cNvPicPr>
            <a:picLocks/>
          </p:cNvPicPr>
          <p:nvPr/>
        </p:nvPicPr>
        <p:blipFill rotWithShape="1">
          <a:blip r:embed="rId4">
            <a:extLst>
              <a:ext uri="{96DAC541-7B7A-43D3-8B79-37D633B846F1}">
                <asvg:svgBlip xmlns:asvg="http://schemas.microsoft.com/office/drawing/2016/SVG/main" r:embed="rId5"/>
              </a:ext>
            </a:extLst>
          </a:blip>
          <a:srcRect t="25292" r="-888" b="27503"/>
          <a:stretch/>
        </p:blipFill>
        <p:spPr>
          <a:xfrm>
            <a:off x="859167" y="153179"/>
            <a:ext cx="1158380" cy="475688"/>
          </a:xfrm>
          <a:prstGeom prst="rect">
            <a:avLst/>
          </a:prstGeom>
        </p:spPr>
      </p:pic>
      <p:sp>
        <p:nvSpPr>
          <p:cNvPr id="202" name="TextBox 201">
            <a:extLst>
              <a:ext uri="{FF2B5EF4-FFF2-40B4-BE49-F238E27FC236}">
                <a16:creationId xmlns:a16="http://schemas.microsoft.com/office/drawing/2014/main" id="{B7B0180F-187D-4E99-A00D-30E85F7938FC}"/>
              </a:ext>
            </a:extLst>
          </p:cNvPr>
          <p:cNvSpPr txBox="1"/>
          <p:nvPr/>
        </p:nvSpPr>
        <p:spPr>
          <a:xfrm>
            <a:off x="1970086" y="181206"/>
            <a:ext cx="1998232" cy="430887"/>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70AD47"/>
                </a:solidFill>
                <a:effectLst/>
                <a:uLnTx/>
                <a:uFillTx/>
                <a:latin typeface="Calibri" panose="020F0502020204030204"/>
                <a:ea typeface="+mn-ea"/>
                <a:cs typeface="+mn-cs"/>
              </a:rPr>
              <a:t>PEOPLE LIVING WITH CANCER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70AD47"/>
                </a:solidFill>
                <a:effectLst/>
                <a:uLnTx/>
                <a:uFillTx/>
                <a:latin typeface="Calibri" panose="020F0502020204030204"/>
                <a:ea typeface="+mn-ea"/>
                <a:cs typeface="+mn-cs"/>
              </a:rPr>
              <a:t>AND THEIR CARERS/FAMILIES</a:t>
            </a:r>
            <a:endParaRPr kumimoji="0" lang="en-GB" sz="1100" b="1" i="0" u="none" strike="noStrike" kern="1200" cap="none" spc="0" normalizeH="0" baseline="0" noProof="0" dirty="0">
              <a:ln>
                <a:noFill/>
              </a:ln>
              <a:solidFill>
                <a:srgbClr val="70AD47"/>
              </a:solidFill>
              <a:effectLst/>
              <a:uLnTx/>
              <a:uFillTx/>
              <a:latin typeface="Calibri" panose="020F0502020204030204"/>
              <a:ea typeface="+mn-ea"/>
              <a:cs typeface="+mn-cs"/>
            </a:endParaRPr>
          </a:p>
        </p:txBody>
      </p:sp>
      <p:sp>
        <p:nvSpPr>
          <p:cNvPr id="221" name="TextBox 220">
            <a:extLst>
              <a:ext uri="{FF2B5EF4-FFF2-40B4-BE49-F238E27FC236}">
                <a16:creationId xmlns:a16="http://schemas.microsoft.com/office/drawing/2014/main" id="{4ED23A5D-38B6-45DF-80E1-10CE339D5FB3}"/>
              </a:ext>
            </a:extLst>
          </p:cNvPr>
          <p:cNvSpPr txBox="1"/>
          <p:nvPr/>
        </p:nvSpPr>
        <p:spPr>
          <a:xfrm>
            <a:off x="45477" y="-2859"/>
            <a:ext cx="892552" cy="1525059"/>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LONGER TERM OUTCOMES: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changes our actions will lead to, but are subject to wider influence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4" name="TextBox 223">
            <a:extLst>
              <a:ext uri="{FF2B5EF4-FFF2-40B4-BE49-F238E27FC236}">
                <a16:creationId xmlns:a16="http://schemas.microsoft.com/office/drawing/2014/main" id="{70714B63-0756-4EDD-81CC-41908742D1A6}"/>
              </a:ext>
            </a:extLst>
          </p:cNvPr>
          <p:cNvSpPr txBox="1"/>
          <p:nvPr/>
        </p:nvSpPr>
        <p:spPr>
          <a:xfrm>
            <a:off x="15841" y="4768092"/>
            <a:ext cx="600164" cy="995998"/>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ACTIONS: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things we will do</a:t>
            </a:r>
          </a:p>
        </p:txBody>
      </p:sp>
      <p:sp>
        <p:nvSpPr>
          <p:cNvPr id="225" name="TextBox 224">
            <a:extLst>
              <a:ext uri="{FF2B5EF4-FFF2-40B4-BE49-F238E27FC236}">
                <a16:creationId xmlns:a16="http://schemas.microsoft.com/office/drawing/2014/main" id="{5E91A749-31E7-4556-AA0F-BD1FAC26D0E7}"/>
              </a:ext>
            </a:extLst>
          </p:cNvPr>
          <p:cNvSpPr txBox="1"/>
          <p:nvPr/>
        </p:nvSpPr>
        <p:spPr>
          <a:xfrm>
            <a:off x="16018" y="5860936"/>
            <a:ext cx="738664" cy="995998"/>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RESOURCES: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resources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we have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available</a:t>
            </a:r>
          </a:p>
        </p:txBody>
      </p:sp>
      <p:sp>
        <p:nvSpPr>
          <p:cNvPr id="226" name="TextBox 225">
            <a:extLst>
              <a:ext uri="{FF2B5EF4-FFF2-40B4-BE49-F238E27FC236}">
                <a16:creationId xmlns:a16="http://schemas.microsoft.com/office/drawing/2014/main" id="{7B15844C-2474-4003-B941-F051E76DBAB2}"/>
              </a:ext>
            </a:extLst>
          </p:cNvPr>
          <p:cNvSpPr txBox="1"/>
          <p:nvPr/>
        </p:nvSpPr>
        <p:spPr>
          <a:xfrm>
            <a:off x="45477" y="2622686"/>
            <a:ext cx="738664" cy="1431355"/>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INTERMEDIATE OUTCOMES: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changes our actions will lead to, that are within our control</a:t>
            </a:r>
          </a:p>
        </p:txBody>
      </p:sp>
      <p:cxnSp>
        <p:nvCxnSpPr>
          <p:cNvPr id="228" name="Straight Arrow Connector 227">
            <a:extLst>
              <a:ext uri="{FF2B5EF4-FFF2-40B4-BE49-F238E27FC236}">
                <a16:creationId xmlns:a16="http://schemas.microsoft.com/office/drawing/2014/main" id="{1970BDFA-B045-4AA1-8C0C-6D0356CB65C2}"/>
              </a:ext>
            </a:extLst>
          </p:cNvPr>
          <p:cNvCxnSpPr>
            <a:stCxn id="38" idx="6"/>
            <a:endCxn id="35" idx="4"/>
          </p:cNvCxnSpPr>
          <p:nvPr/>
        </p:nvCxnSpPr>
        <p:spPr>
          <a:xfrm flipV="1">
            <a:off x="2649321" y="3772709"/>
            <a:ext cx="1218339" cy="468132"/>
          </a:xfrm>
          <a:prstGeom prst="straightConnector1">
            <a:avLst/>
          </a:prstGeom>
          <a:ln>
            <a:tailEnd type="triangle"/>
          </a:ln>
        </p:spPr>
        <p:style>
          <a:lnRef idx="1">
            <a:schemeClr val="accent6"/>
          </a:lnRef>
          <a:fillRef idx="0">
            <a:schemeClr val="accent6"/>
          </a:fillRef>
          <a:effectRef idx="0">
            <a:schemeClr val="accent6"/>
          </a:effectRef>
          <a:fontRef idx="minor">
            <a:schemeClr val="tx1"/>
          </a:fontRef>
        </p:style>
      </p:cxnSp>
      <p:cxnSp>
        <p:nvCxnSpPr>
          <p:cNvPr id="231" name="Straight Connector 230">
            <a:extLst>
              <a:ext uri="{FF2B5EF4-FFF2-40B4-BE49-F238E27FC236}">
                <a16:creationId xmlns:a16="http://schemas.microsoft.com/office/drawing/2014/main" id="{489E0928-D2CE-4B30-A974-C6F05A87EB1A}"/>
              </a:ext>
            </a:extLst>
          </p:cNvPr>
          <p:cNvCxnSpPr>
            <a:cxnSpLocks/>
          </p:cNvCxnSpPr>
          <p:nvPr/>
        </p:nvCxnSpPr>
        <p:spPr>
          <a:xfrm>
            <a:off x="-703" y="1595842"/>
            <a:ext cx="9144703"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34" name="Straight Connector 233">
            <a:extLst>
              <a:ext uri="{FF2B5EF4-FFF2-40B4-BE49-F238E27FC236}">
                <a16:creationId xmlns:a16="http://schemas.microsoft.com/office/drawing/2014/main" id="{61E50C95-BFB2-44F0-B559-75921713FC91}"/>
              </a:ext>
            </a:extLst>
          </p:cNvPr>
          <p:cNvCxnSpPr>
            <a:cxnSpLocks/>
          </p:cNvCxnSpPr>
          <p:nvPr/>
        </p:nvCxnSpPr>
        <p:spPr>
          <a:xfrm>
            <a:off x="-704" y="4809485"/>
            <a:ext cx="9144703" cy="0"/>
          </a:xfrm>
          <a:prstGeom prst="line">
            <a:avLst/>
          </a:prstGeom>
        </p:spPr>
        <p:style>
          <a:lnRef idx="3">
            <a:schemeClr val="accent3"/>
          </a:lnRef>
          <a:fillRef idx="0">
            <a:schemeClr val="accent3"/>
          </a:fillRef>
          <a:effectRef idx="2">
            <a:schemeClr val="accent3"/>
          </a:effectRef>
          <a:fontRef idx="minor">
            <a:schemeClr val="tx1"/>
          </a:fontRef>
        </p:style>
      </p:cxnSp>
      <p:sp>
        <p:nvSpPr>
          <p:cNvPr id="236" name="Rectangle: Rounded Corners 235">
            <a:extLst>
              <a:ext uri="{FF2B5EF4-FFF2-40B4-BE49-F238E27FC236}">
                <a16:creationId xmlns:a16="http://schemas.microsoft.com/office/drawing/2014/main" id="{0F7F3F2A-EEDB-422A-BFD1-20CEB5AF343F}"/>
              </a:ext>
            </a:extLst>
          </p:cNvPr>
          <p:cNvSpPr/>
          <p:nvPr/>
        </p:nvSpPr>
        <p:spPr>
          <a:xfrm>
            <a:off x="763303" y="6108502"/>
            <a:ext cx="1886018" cy="62708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Internal expertise and capacity: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Programme board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Programme team</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7" name="Rectangle: Rounded Corners 236">
            <a:extLst>
              <a:ext uri="{FF2B5EF4-FFF2-40B4-BE49-F238E27FC236}">
                <a16:creationId xmlns:a16="http://schemas.microsoft.com/office/drawing/2014/main" id="{919BC5E6-4507-42BB-97DB-F81DFD9B03E6}"/>
              </a:ext>
            </a:extLst>
          </p:cNvPr>
          <p:cNvSpPr/>
          <p:nvPr/>
        </p:nvSpPr>
        <p:spPr>
          <a:xfrm>
            <a:off x="2806648" y="6108502"/>
            <a:ext cx="1886018" cy="627089"/>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Local stakeholders:</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People Living With Cancer,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tx1"/>
                </a:solidFill>
                <a:effectLst/>
                <a:uLnTx/>
                <a:uFillTx/>
                <a:latin typeface="Calibri" panose="020F0502020204030204"/>
                <a:ea typeface="+mn-ea"/>
                <a:cs typeface="+mn-cs"/>
              </a:rPr>
              <a:t>Powys Teaching Health Board, Powys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County Council, Third Sector organisations</a:t>
            </a:r>
          </a:p>
        </p:txBody>
      </p:sp>
      <p:sp>
        <p:nvSpPr>
          <p:cNvPr id="238" name="Rectangle: Rounded Corners 237">
            <a:extLst>
              <a:ext uri="{FF2B5EF4-FFF2-40B4-BE49-F238E27FC236}">
                <a16:creationId xmlns:a16="http://schemas.microsoft.com/office/drawing/2014/main" id="{285D8912-2CB3-4E8A-BBE1-9D0543559764}"/>
              </a:ext>
            </a:extLst>
          </p:cNvPr>
          <p:cNvSpPr/>
          <p:nvPr/>
        </p:nvSpPr>
        <p:spPr>
          <a:xfrm>
            <a:off x="4820291" y="6104277"/>
            <a:ext cx="1886018" cy="631313"/>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Local practitioners: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Health professionals and Third sector organisations providing community based services</a:t>
            </a:r>
            <a:endParaRPr kumimoji="0" lang="en-GB" sz="800" b="0" i="0" u="none" strike="noStrike" kern="1200" cap="none" spc="0" normalizeH="0" baseline="0" noProof="0" dirty="0">
              <a:ln>
                <a:noFill/>
              </a:ln>
              <a:solidFill>
                <a:schemeClr val="accent6">
                  <a:lumMod val="75000"/>
                </a:schemeClr>
              </a:solidFill>
              <a:effectLst/>
              <a:uLnTx/>
              <a:uFillTx/>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9" name="Rectangle: Rounded Corners 238">
            <a:extLst>
              <a:ext uri="{FF2B5EF4-FFF2-40B4-BE49-F238E27FC236}">
                <a16:creationId xmlns:a16="http://schemas.microsoft.com/office/drawing/2014/main" id="{D5EA6EED-8799-437B-9F92-7319BBBE7FB6}"/>
              </a:ext>
            </a:extLst>
          </p:cNvPr>
          <p:cNvSpPr/>
          <p:nvPr/>
        </p:nvSpPr>
        <p:spPr>
          <a:xfrm>
            <a:off x="6919986" y="6074078"/>
            <a:ext cx="1886018" cy="631312"/>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Funding and evaluation support: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Macmillan</a:t>
            </a:r>
            <a:r>
              <a:rPr kumimoji="0" lang="en-GB" sz="800" b="0" i="0" u="none" strike="noStrike" kern="1200" cap="none" spc="0" normalizeH="0" baseline="0" noProof="0" dirty="0">
                <a:ln>
                  <a:noFill/>
                </a:ln>
                <a:solidFill>
                  <a:schemeClr val="tx1"/>
                </a:solidFill>
                <a:effectLst/>
                <a:uLnTx/>
                <a:uFillTx/>
                <a:latin typeface="Calibri" panose="020F0502020204030204"/>
                <a:ea typeface="+mn-ea"/>
                <a:cs typeface="+mn-cs"/>
              </a:rPr>
              <a:t>, Powys Teaching Health Board, Powys County Council, Regional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Partnership Board</a:t>
            </a:r>
          </a:p>
        </p:txBody>
      </p:sp>
      <p:sp>
        <p:nvSpPr>
          <p:cNvPr id="260" name="Oval 259">
            <a:extLst>
              <a:ext uri="{FF2B5EF4-FFF2-40B4-BE49-F238E27FC236}">
                <a16:creationId xmlns:a16="http://schemas.microsoft.com/office/drawing/2014/main" id="{74C7CC22-2A50-4C4E-81B9-DC339615A5B5}"/>
              </a:ext>
            </a:extLst>
          </p:cNvPr>
          <p:cNvSpPr/>
          <p:nvPr/>
        </p:nvSpPr>
        <p:spPr>
          <a:xfrm>
            <a:off x="4292043" y="850036"/>
            <a:ext cx="1116218" cy="648485"/>
          </a:xfrm>
          <a:prstGeom prst="ellipse">
            <a:avLst/>
          </a:prstGeom>
          <a:ln w="38100">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Local orgs able to offer effective personalised support</a:t>
            </a:r>
          </a:p>
        </p:txBody>
      </p:sp>
      <p:sp>
        <p:nvSpPr>
          <p:cNvPr id="261" name="Oval 260">
            <a:extLst>
              <a:ext uri="{FF2B5EF4-FFF2-40B4-BE49-F238E27FC236}">
                <a16:creationId xmlns:a16="http://schemas.microsoft.com/office/drawing/2014/main" id="{B7635EA2-19D6-4AA4-BBC8-28EDEC817A38}"/>
              </a:ext>
            </a:extLst>
          </p:cNvPr>
          <p:cNvSpPr/>
          <p:nvPr/>
        </p:nvSpPr>
        <p:spPr>
          <a:xfrm>
            <a:off x="5504121" y="866844"/>
            <a:ext cx="1116218" cy="648485"/>
          </a:xfrm>
          <a:prstGeom prst="ellipse">
            <a:avLst/>
          </a:prstGeom>
          <a:ln w="38100">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Reduced avoidable crises </a:t>
            </a:r>
          </a:p>
        </p:txBody>
      </p:sp>
      <p:sp>
        <p:nvSpPr>
          <p:cNvPr id="262" name="Oval 261">
            <a:extLst>
              <a:ext uri="{FF2B5EF4-FFF2-40B4-BE49-F238E27FC236}">
                <a16:creationId xmlns:a16="http://schemas.microsoft.com/office/drawing/2014/main" id="{30F82207-25DA-492B-B924-59D8E87FBEC3}"/>
              </a:ext>
            </a:extLst>
          </p:cNvPr>
          <p:cNvSpPr/>
          <p:nvPr/>
        </p:nvSpPr>
        <p:spPr>
          <a:xfrm>
            <a:off x="6693069" y="854802"/>
            <a:ext cx="1116218" cy="648485"/>
          </a:xfrm>
          <a:prstGeom prst="ellipse">
            <a:avLst/>
          </a:prstGeom>
          <a:ln w="38100">
            <a:solidFill>
              <a:srgbClr val="7030A0"/>
            </a:solid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Reduced avoidable unplanned admissions</a:t>
            </a:r>
          </a:p>
        </p:txBody>
      </p:sp>
      <p:cxnSp>
        <p:nvCxnSpPr>
          <p:cNvPr id="39" name="Straight Arrow Connector 38">
            <a:extLst>
              <a:ext uri="{FF2B5EF4-FFF2-40B4-BE49-F238E27FC236}">
                <a16:creationId xmlns:a16="http://schemas.microsoft.com/office/drawing/2014/main" id="{1D759074-BFA1-442A-A65D-F2BB8EAF52FE}"/>
              </a:ext>
            </a:extLst>
          </p:cNvPr>
          <p:cNvCxnSpPr>
            <a:cxnSpLocks/>
          </p:cNvCxnSpPr>
          <p:nvPr/>
        </p:nvCxnSpPr>
        <p:spPr>
          <a:xfrm flipV="1">
            <a:off x="83090" y="1025236"/>
            <a:ext cx="0" cy="5364498"/>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562707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Rounded Corners 4">
            <a:extLst>
              <a:ext uri="{FF2B5EF4-FFF2-40B4-BE49-F238E27FC236}">
                <a16:creationId xmlns:a16="http://schemas.microsoft.com/office/drawing/2014/main" id="{F15535E7-DD08-4E1E-BB09-A9EB3D9B5185}"/>
              </a:ext>
            </a:extLst>
          </p:cNvPr>
          <p:cNvSpPr/>
          <p:nvPr/>
        </p:nvSpPr>
        <p:spPr>
          <a:xfrm>
            <a:off x="768406" y="4925557"/>
            <a:ext cx="1886018" cy="1066874"/>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Create team and governance structures: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Programme and Project Manager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Communication</a:t>
            </a:r>
            <a:r>
              <a:rPr kumimoji="0" lang="en-GB" sz="800" b="0" i="0" u="none" strike="noStrike" kern="1200" cap="none" spc="0" normalizeH="0" baseline="0" noProof="0" dirty="0">
                <a:ln>
                  <a:noFill/>
                </a:ln>
                <a:solidFill>
                  <a:srgbClr val="FF3399"/>
                </a:solidFill>
                <a:effectLst/>
                <a:uLnTx/>
                <a:uFillTx/>
                <a:latin typeface="Calibri" panose="020F0502020204030204"/>
                <a:ea typeface="+mn-ea"/>
                <a:cs typeface="+mn-cs"/>
              </a:rPr>
              <a:t>s</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 and Engagement Officer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Senior Responsible Officers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Strategic Programme Board</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6" name="Rectangle: Rounded Corners 5">
            <a:extLst>
              <a:ext uri="{FF2B5EF4-FFF2-40B4-BE49-F238E27FC236}">
                <a16:creationId xmlns:a16="http://schemas.microsoft.com/office/drawing/2014/main" id="{D79D9769-9AD7-4796-9C13-E62FA1C31B6E}"/>
              </a:ext>
            </a:extLst>
          </p:cNvPr>
          <p:cNvSpPr/>
          <p:nvPr/>
        </p:nvSpPr>
        <p:spPr>
          <a:xfrm>
            <a:off x="2806648" y="4925558"/>
            <a:ext cx="1886018" cy="1066874"/>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Engage people with lived experience:</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Create Journeying Together Forum</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Widespread engagement with people with lived experience of a cancer diagnosis or caring for someone with cancer</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7" name="Rectangle: Rounded Corners 6">
            <a:extLst>
              <a:ext uri="{FF2B5EF4-FFF2-40B4-BE49-F238E27FC236}">
                <a16:creationId xmlns:a16="http://schemas.microsoft.com/office/drawing/2014/main" id="{6BCB1AED-3FCE-4AC4-8E1B-3E2085AC56C9}"/>
              </a:ext>
            </a:extLst>
          </p:cNvPr>
          <p:cNvSpPr/>
          <p:nvPr/>
        </p:nvSpPr>
        <p:spPr>
          <a:xfrm>
            <a:off x="4805544" y="5248938"/>
            <a:ext cx="3963605" cy="751938"/>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Regularly analyse eHNA data to identify unmet needs and service gaps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Map all support services in the County</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Implement data sharing agreements across Team ICJ (long term aspiration)</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87" name="Oval 186">
            <a:extLst>
              <a:ext uri="{FF2B5EF4-FFF2-40B4-BE49-F238E27FC236}">
                <a16:creationId xmlns:a16="http://schemas.microsoft.com/office/drawing/2014/main" id="{4AA419D5-4BE8-4F5B-A543-561A6B8AA2F9}"/>
              </a:ext>
            </a:extLst>
          </p:cNvPr>
          <p:cNvSpPr/>
          <p:nvPr/>
        </p:nvSpPr>
        <p:spPr>
          <a:xfrm>
            <a:off x="3577368" y="831285"/>
            <a:ext cx="1116218" cy="648485"/>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Compre-hensive local support services </a:t>
            </a:r>
          </a:p>
        </p:txBody>
      </p:sp>
      <p:sp>
        <p:nvSpPr>
          <p:cNvPr id="195" name="Oval 194">
            <a:extLst>
              <a:ext uri="{FF2B5EF4-FFF2-40B4-BE49-F238E27FC236}">
                <a16:creationId xmlns:a16="http://schemas.microsoft.com/office/drawing/2014/main" id="{CA512FA3-E012-465A-A36C-B1D3957145BB}"/>
              </a:ext>
            </a:extLst>
          </p:cNvPr>
          <p:cNvSpPr/>
          <p:nvPr/>
        </p:nvSpPr>
        <p:spPr>
          <a:xfrm>
            <a:off x="2367588" y="831285"/>
            <a:ext cx="1116218" cy="648485"/>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Local orgs  operate as an integrated responsive system</a:t>
            </a:r>
          </a:p>
        </p:txBody>
      </p:sp>
      <p:sp>
        <p:nvSpPr>
          <p:cNvPr id="196" name="Oval 195">
            <a:extLst>
              <a:ext uri="{FF2B5EF4-FFF2-40B4-BE49-F238E27FC236}">
                <a16:creationId xmlns:a16="http://schemas.microsoft.com/office/drawing/2014/main" id="{AFE453AA-C78E-4264-AF3A-0B06D5FDC293}"/>
              </a:ext>
            </a:extLst>
          </p:cNvPr>
          <p:cNvSpPr/>
          <p:nvPr/>
        </p:nvSpPr>
        <p:spPr>
          <a:xfrm>
            <a:off x="1123002" y="840210"/>
            <a:ext cx="1116218" cy="648485"/>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 support system that reflects unique local needs</a:t>
            </a:r>
          </a:p>
        </p:txBody>
      </p:sp>
      <p:sp>
        <p:nvSpPr>
          <p:cNvPr id="202" name="TextBox 201">
            <a:extLst>
              <a:ext uri="{FF2B5EF4-FFF2-40B4-BE49-F238E27FC236}">
                <a16:creationId xmlns:a16="http://schemas.microsoft.com/office/drawing/2014/main" id="{B7B0180F-187D-4E99-A00D-30E85F7938FC}"/>
              </a:ext>
            </a:extLst>
          </p:cNvPr>
          <p:cNvSpPr txBox="1"/>
          <p:nvPr/>
        </p:nvSpPr>
        <p:spPr>
          <a:xfrm>
            <a:off x="1840704" y="171259"/>
            <a:ext cx="1998232" cy="26161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spc="0" normalizeH="0" baseline="0" noProof="0" dirty="0">
                <a:ln>
                  <a:noFill/>
                </a:ln>
                <a:solidFill>
                  <a:srgbClr val="4472C4"/>
                </a:solidFill>
                <a:effectLst/>
                <a:uLnTx/>
                <a:uFillTx/>
                <a:latin typeface="Calibri" panose="020F0502020204030204"/>
                <a:ea typeface="+mn-ea"/>
                <a:cs typeface="+mn-cs"/>
              </a:rPr>
              <a:t>THE SYSTEM</a:t>
            </a:r>
            <a:endParaRPr kumimoji="0" lang="en-GB" sz="1100" b="1" i="0" u="none" strike="noStrike" kern="1200" cap="none" spc="0" normalizeH="0" baseline="0" noProof="0" dirty="0">
              <a:ln>
                <a:noFill/>
              </a:ln>
              <a:solidFill>
                <a:srgbClr val="4472C4"/>
              </a:solidFill>
              <a:effectLst/>
              <a:uLnTx/>
              <a:uFillTx/>
              <a:latin typeface="Calibri" panose="020F0502020204030204"/>
              <a:ea typeface="+mn-ea"/>
              <a:cs typeface="+mn-cs"/>
            </a:endParaRPr>
          </a:p>
        </p:txBody>
      </p:sp>
      <p:sp>
        <p:nvSpPr>
          <p:cNvPr id="221" name="TextBox 220">
            <a:extLst>
              <a:ext uri="{FF2B5EF4-FFF2-40B4-BE49-F238E27FC236}">
                <a16:creationId xmlns:a16="http://schemas.microsoft.com/office/drawing/2014/main" id="{4ED23A5D-38B6-45DF-80E1-10CE339D5FB3}"/>
              </a:ext>
            </a:extLst>
          </p:cNvPr>
          <p:cNvSpPr txBox="1"/>
          <p:nvPr/>
        </p:nvSpPr>
        <p:spPr>
          <a:xfrm>
            <a:off x="110409" y="-13332"/>
            <a:ext cx="892552" cy="1525059"/>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LONGER TERM OUTCOMES: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changes our actions will lead to, but are subject to wider influence </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24" name="TextBox 223">
            <a:extLst>
              <a:ext uri="{FF2B5EF4-FFF2-40B4-BE49-F238E27FC236}">
                <a16:creationId xmlns:a16="http://schemas.microsoft.com/office/drawing/2014/main" id="{70714B63-0756-4EDD-81CC-41908742D1A6}"/>
              </a:ext>
            </a:extLst>
          </p:cNvPr>
          <p:cNvSpPr txBox="1"/>
          <p:nvPr/>
        </p:nvSpPr>
        <p:spPr>
          <a:xfrm>
            <a:off x="111803" y="4786243"/>
            <a:ext cx="600164" cy="995998"/>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ACTIONS: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things we will do</a:t>
            </a:r>
          </a:p>
        </p:txBody>
      </p:sp>
      <p:sp>
        <p:nvSpPr>
          <p:cNvPr id="225" name="TextBox 224">
            <a:extLst>
              <a:ext uri="{FF2B5EF4-FFF2-40B4-BE49-F238E27FC236}">
                <a16:creationId xmlns:a16="http://schemas.microsoft.com/office/drawing/2014/main" id="{5E91A749-31E7-4556-AA0F-BD1FAC26D0E7}"/>
              </a:ext>
            </a:extLst>
          </p:cNvPr>
          <p:cNvSpPr txBox="1"/>
          <p:nvPr/>
        </p:nvSpPr>
        <p:spPr>
          <a:xfrm>
            <a:off x="109295" y="5860936"/>
            <a:ext cx="738664" cy="995998"/>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RESOURCES: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resources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we have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available</a:t>
            </a:r>
          </a:p>
        </p:txBody>
      </p:sp>
      <p:sp>
        <p:nvSpPr>
          <p:cNvPr id="226" name="TextBox 225">
            <a:extLst>
              <a:ext uri="{FF2B5EF4-FFF2-40B4-BE49-F238E27FC236}">
                <a16:creationId xmlns:a16="http://schemas.microsoft.com/office/drawing/2014/main" id="{7B15844C-2474-4003-B941-F051E76DBAB2}"/>
              </a:ext>
            </a:extLst>
          </p:cNvPr>
          <p:cNvSpPr txBox="1"/>
          <p:nvPr/>
        </p:nvSpPr>
        <p:spPr>
          <a:xfrm>
            <a:off x="110127" y="2690034"/>
            <a:ext cx="738664" cy="1431355"/>
          </a:xfrm>
          <a:prstGeom prst="rect">
            <a:avLst/>
          </a:prstGeom>
          <a:noFill/>
        </p:spPr>
        <p:txBody>
          <a:bodyPr vert="vert270"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1" i="0" u="none" strike="noStrike" kern="1200" cap="none" spc="0" normalizeH="0" baseline="0" noProof="0" dirty="0">
                <a:ln>
                  <a:noFill/>
                </a:ln>
                <a:solidFill>
                  <a:prstClr val="black"/>
                </a:solidFill>
                <a:effectLst/>
                <a:uLnTx/>
                <a:uFillTx/>
                <a:latin typeface="Calibri" panose="020F0502020204030204"/>
                <a:ea typeface="+mn-ea"/>
                <a:cs typeface="+mn-cs"/>
              </a:rPr>
              <a:t>INTERMEDIATE OUTCOMES: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The changes our actions will lead to, that are within our control</a:t>
            </a:r>
          </a:p>
        </p:txBody>
      </p:sp>
      <p:cxnSp>
        <p:nvCxnSpPr>
          <p:cNvPr id="231" name="Straight Connector 230">
            <a:extLst>
              <a:ext uri="{FF2B5EF4-FFF2-40B4-BE49-F238E27FC236}">
                <a16:creationId xmlns:a16="http://schemas.microsoft.com/office/drawing/2014/main" id="{489E0928-D2CE-4B30-A974-C6F05A87EB1A}"/>
              </a:ext>
            </a:extLst>
          </p:cNvPr>
          <p:cNvCxnSpPr>
            <a:cxnSpLocks/>
          </p:cNvCxnSpPr>
          <p:nvPr/>
        </p:nvCxnSpPr>
        <p:spPr>
          <a:xfrm>
            <a:off x="-703" y="1595842"/>
            <a:ext cx="5495981"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234" name="Straight Connector 233">
            <a:extLst>
              <a:ext uri="{FF2B5EF4-FFF2-40B4-BE49-F238E27FC236}">
                <a16:creationId xmlns:a16="http://schemas.microsoft.com/office/drawing/2014/main" id="{61E50C95-BFB2-44F0-B559-75921713FC91}"/>
              </a:ext>
            </a:extLst>
          </p:cNvPr>
          <p:cNvCxnSpPr>
            <a:cxnSpLocks/>
          </p:cNvCxnSpPr>
          <p:nvPr/>
        </p:nvCxnSpPr>
        <p:spPr>
          <a:xfrm>
            <a:off x="-704" y="4809487"/>
            <a:ext cx="5607177" cy="12775"/>
          </a:xfrm>
          <a:prstGeom prst="line">
            <a:avLst/>
          </a:prstGeom>
        </p:spPr>
        <p:style>
          <a:lnRef idx="3">
            <a:schemeClr val="accent3"/>
          </a:lnRef>
          <a:fillRef idx="0">
            <a:schemeClr val="accent3"/>
          </a:fillRef>
          <a:effectRef idx="2">
            <a:schemeClr val="accent3"/>
          </a:effectRef>
          <a:fontRef idx="minor">
            <a:schemeClr val="tx1"/>
          </a:fontRef>
        </p:style>
      </p:cxnSp>
      <p:sp>
        <p:nvSpPr>
          <p:cNvPr id="236" name="Rectangle: Rounded Corners 235">
            <a:extLst>
              <a:ext uri="{FF2B5EF4-FFF2-40B4-BE49-F238E27FC236}">
                <a16:creationId xmlns:a16="http://schemas.microsoft.com/office/drawing/2014/main" id="{0F7F3F2A-EEDB-422A-BFD1-20CEB5AF343F}"/>
              </a:ext>
            </a:extLst>
          </p:cNvPr>
          <p:cNvSpPr/>
          <p:nvPr/>
        </p:nvSpPr>
        <p:spPr>
          <a:xfrm>
            <a:off x="763303" y="6115172"/>
            <a:ext cx="1886018" cy="67888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Internal expertise and capacity:</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Programme board</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Programme team</a:t>
            </a:r>
          </a:p>
          <a:p>
            <a:pPr marL="0" marR="0" lvl="0" indent="0" algn="l" defTabSz="457200" rtl="0" eaLnBrk="1" fontAlgn="auto" latinLnBrk="0" hangingPunct="1">
              <a:lnSpc>
                <a:spcPct val="100000"/>
              </a:lnSpc>
              <a:spcBef>
                <a:spcPts val="0"/>
              </a:spcBef>
              <a:spcAft>
                <a:spcPts val="0"/>
              </a:spcAft>
              <a:buClrTx/>
              <a:buSzTx/>
              <a:buFontTx/>
              <a:buNone/>
              <a:tabLst/>
              <a:defRPr/>
            </a:pPr>
            <a:r>
              <a:rPr lang="en-GB" sz="800" dirty="0">
                <a:solidFill>
                  <a:schemeClr val="tx1"/>
                </a:solidFill>
                <a:latin typeface="Calibri" panose="020F0502020204030204"/>
              </a:rPr>
              <a:t>Key themes from patient stories</a:t>
            </a:r>
            <a:endParaRPr kumimoji="0" lang="en-GB" sz="800" b="0" i="0" u="none" strike="noStrike" kern="1200" cap="none" spc="0" normalizeH="0" baseline="0" noProof="0" dirty="0">
              <a:ln>
                <a:noFill/>
              </a:ln>
              <a:solidFill>
                <a:schemeClr val="tx1"/>
              </a:solidFill>
              <a:effectLst/>
              <a:uLnTx/>
              <a:uFillTx/>
              <a:latin typeface="Calibri" panose="020F0502020204030204"/>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7" name="Rectangle: Rounded Corners 236">
            <a:extLst>
              <a:ext uri="{FF2B5EF4-FFF2-40B4-BE49-F238E27FC236}">
                <a16:creationId xmlns:a16="http://schemas.microsoft.com/office/drawing/2014/main" id="{919BC5E6-4507-42BB-97DB-F81DFD9B03E6}"/>
              </a:ext>
            </a:extLst>
          </p:cNvPr>
          <p:cNvSpPr/>
          <p:nvPr/>
        </p:nvSpPr>
        <p:spPr>
          <a:xfrm>
            <a:off x="2806648" y="6115172"/>
            <a:ext cx="1886018" cy="67888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Local stakeholders:</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 </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People Living With Cancer,</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schemeClr val="tx1"/>
                </a:solidFill>
                <a:effectLst/>
                <a:uLnTx/>
                <a:uFillTx/>
                <a:latin typeface="Calibri" panose="020F0502020204030204"/>
                <a:ea typeface="+mn-ea"/>
                <a:cs typeface="+mn-cs"/>
              </a:rPr>
              <a:t>Powys Teaching Health Board, </a:t>
            </a:r>
            <a:r>
              <a:rPr lang="en-GB" sz="800" dirty="0">
                <a:solidFill>
                  <a:schemeClr val="tx1"/>
                </a:solidFill>
                <a:latin typeface="Calibri" panose="020F0502020204030204"/>
              </a:rPr>
              <a:t>Powys </a:t>
            </a:r>
            <a:r>
              <a:rPr kumimoji="0" lang="en-GB" sz="800" b="0" i="0" u="none" strike="noStrike" kern="1200" cap="none" spc="0" normalizeH="0" baseline="0" noProof="0" dirty="0">
                <a:ln>
                  <a:noFill/>
                </a:ln>
                <a:solidFill>
                  <a:schemeClr val="tx1"/>
                </a:solidFill>
                <a:effectLst/>
                <a:uLnTx/>
                <a:uFillTx/>
                <a:latin typeface="Calibri" panose="020F0502020204030204"/>
                <a:ea typeface="+mn-ea"/>
                <a:cs typeface="+mn-cs"/>
              </a:rPr>
              <a:t>County Council, Third Sector </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organisations</a:t>
            </a:r>
          </a:p>
        </p:txBody>
      </p:sp>
      <p:sp>
        <p:nvSpPr>
          <p:cNvPr id="238" name="Rectangle: Rounded Corners 237">
            <a:extLst>
              <a:ext uri="{FF2B5EF4-FFF2-40B4-BE49-F238E27FC236}">
                <a16:creationId xmlns:a16="http://schemas.microsoft.com/office/drawing/2014/main" id="{285D8912-2CB3-4E8A-BBE1-9D0543559764}"/>
              </a:ext>
            </a:extLst>
          </p:cNvPr>
          <p:cNvSpPr/>
          <p:nvPr/>
        </p:nvSpPr>
        <p:spPr>
          <a:xfrm>
            <a:off x="4820291" y="6120058"/>
            <a:ext cx="1886018" cy="67331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Local practitioners:</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Third sector organisations providing community based services</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39" name="Rectangle: Rounded Corners 238">
            <a:extLst>
              <a:ext uri="{FF2B5EF4-FFF2-40B4-BE49-F238E27FC236}">
                <a16:creationId xmlns:a16="http://schemas.microsoft.com/office/drawing/2014/main" id="{D5EA6EED-8799-437B-9F92-7319BBBE7FB6}"/>
              </a:ext>
            </a:extLst>
          </p:cNvPr>
          <p:cNvSpPr/>
          <p:nvPr/>
        </p:nvSpPr>
        <p:spPr>
          <a:xfrm>
            <a:off x="6883132" y="6120058"/>
            <a:ext cx="1886018" cy="67399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1" i="0" u="none" strike="noStrike" kern="1200" cap="none" spc="0" normalizeH="0" baseline="0" noProof="0" dirty="0">
                <a:ln>
                  <a:noFill/>
                </a:ln>
                <a:solidFill>
                  <a:prstClr val="black"/>
                </a:solidFill>
                <a:effectLst/>
                <a:uLnTx/>
                <a:uFillTx/>
                <a:latin typeface="Calibri" panose="020F0502020204030204"/>
                <a:ea typeface="+mn-ea"/>
                <a:cs typeface="+mn-cs"/>
              </a:rPr>
              <a:t>Funding and evaluation support:</a:t>
            </a: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Macmillan</a:t>
            </a:r>
            <a:r>
              <a:rPr kumimoji="0" lang="en-GB" sz="800" b="0" i="0" u="none" strike="noStrike" kern="1200" cap="none" spc="0" normalizeH="0" baseline="0" noProof="0" dirty="0">
                <a:ln>
                  <a:noFill/>
                </a:ln>
                <a:solidFill>
                  <a:schemeClr val="tx1"/>
                </a:solidFill>
                <a:effectLst/>
                <a:uLnTx/>
                <a:uFillTx/>
                <a:latin typeface="Calibri" panose="020F0502020204030204"/>
                <a:ea typeface="+mn-ea"/>
                <a:cs typeface="+mn-cs"/>
              </a:rPr>
              <a:t>, Powys Teaching Health Board, Powys County Council</a:t>
            </a: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 Regional Partnership Board</a:t>
            </a:r>
          </a:p>
        </p:txBody>
      </p:sp>
      <p:pic>
        <p:nvPicPr>
          <p:cNvPr id="61" name="Graphic 60">
            <a:extLst>
              <a:ext uri="{FF2B5EF4-FFF2-40B4-BE49-F238E27FC236}">
                <a16:creationId xmlns:a16="http://schemas.microsoft.com/office/drawing/2014/main" id="{B2B99471-5053-4600-A2A9-E3F8F68A4BCA}"/>
              </a:ext>
            </a:extLst>
          </p:cNvPr>
          <p:cNvPicPr>
            <a:picLocks/>
          </p:cNvPicPr>
          <p:nvPr/>
        </p:nvPicPr>
        <p:blipFill>
          <a:blip r:embed="rId2">
            <a:extLst>
              <a:ext uri="{96DAC541-7B7A-43D3-8B79-37D633B846F1}">
                <asvg:svgBlip xmlns:asvg="http://schemas.microsoft.com/office/drawing/2016/SVG/main" r:embed="rId3"/>
              </a:ext>
            </a:extLst>
          </a:blip>
          <a:stretch>
            <a:fillRect/>
          </a:stretch>
        </p:blipFill>
        <p:spPr>
          <a:xfrm>
            <a:off x="903286" y="-22820"/>
            <a:ext cx="777825" cy="772018"/>
          </a:xfrm>
          <a:prstGeom prst="rect">
            <a:avLst/>
          </a:prstGeom>
        </p:spPr>
      </p:pic>
      <p:sp>
        <p:nvSpPr>
          <p:cNvPr id="62" name="Oval 61">
            <a:extLst>
              <a:ext uri="{FF2B5EF4-FFF2-40B4-BE49-F238E27FC236}">
                <a16:creationId xmlns:a16="http://schemas.microsoft.com/office/drawing/2014/main" id="{64D378C2-75C7-4407-8AEF-0DE0400F9E40}"/>
              </a:ext>
            </a:extLst>
          </p:cNvPr>
          <p:cNvSpPr/>
          <p:nvPr/>
        </p:nvSpPr>
        <p:spPr>
          <a:xfrm>
            <a:off x="794478" y="3888879"/>
            <a:ext cx="1116218" cy="64848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All partners engaged in shared ICJ vision</a:t>
            </a:r>
          </a:p>
        </p:txBody>
      </p:sp>
      <p:sp>
        <p:nvSpPr>
          <p:cNvPr id="67" name="Oval 66">
            <a:extLst>
              <a:ext uri="{FF2B5EF4-FFF2-40B4-BE49-F238E27FC236}">
                <a16:creationId xmlns:a16="http://schemas.microsoft.com/office/drawing/2014/main" id="{B680C472-E933-4B34-A513-989553C08602}"/>
              </a:ext>
            </a:extLst>
          </p:cNvPr>
          <p:cNvSpPr/>
          <p:nvPr/>
        </p:nvSpPr>
        <p:spPr>
          <a:xfrm>
            <a:off x="944105" y="3044636"/>
            <a:ext cx="1116218" cy="64848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Improved comms and info flows across Team ICJ </a:t>
            </a:r>
          </a:p>
        </p:txBody>
      </p:sp>
      <p:sp>
        <p:nvSpPr>
          <p:cNvPr id="68" name="Oval 67">
            <a:extLst>
              <a:ext uri="{FF2B5EF4-FFF2-40B4-BE49-F238E27FC236}">
                <a16:creationId xmlns:a16="http://schemas.microsoft.com/office/drawing/2014/main" id="{F622D21C-B2F6-49DD-A63F-EB1DAC3E52E5}"/>
              </a:ext>
            </a:extLst>
          </p:cNvPr>
          <p:cNvSpPr/>
          <p:nvPr/>
        </p:nvSpPr>
        <p:spPr>
          <a:xfrm>
            <a:off x="3377944" y="3863213"/>
            <a:ext cx="1116218" cy="64848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Info resource to support awareness of support services</a:t>
            </a:r>
          </a:p>
        </p:txBody>
      </p:sp>
      <p:sp>
        <p:nvSpPr>
          <p:cNvPr id="69" name="Oval 68">
            <a:extLst>
              <a:ext uri="{FF2B5EF4-FFF2-40B4-BE49-F238E27FC236}">
                <a16:creationId xmlns:a16="http://schemas.microsoft.com/office/drawing/2014/main" id="{906D18EE-C8D9-48E1-A353-D37D0A2826A2}"/>
              </a:ext>
            </a:extLst>
          </p:cNvPr>
          <p:cNvSpPr/>
          <p:nvPr/>
        </p:nvSpPr>
        <p:spPr>
          <a:xfrm>
            <a:off x="616005" y="2006342"/>
            <a:ext cx="1116218" cy="648485"/>
          </a:xfrm>
          <a:prstGeom prst="ellipse">
            <a:avLst/>
          </a:prstGeom>
          <a:ln>
            <a:headEnd type="none" w="med" len="med"/>
            <a:tailEnd type="none" w="med" len="med"/>
          </a:ln>
        </p:spPr>
        <p:style>
          <a:lnRef idx="2">
            <a:schemeClr val="accent5"/>
          </a:lnRef>
          <a:fillRef idx="1">
            <a:schemeClr val="lt1"/>
          </a:fillRef>
          <a:effectRef idx="0">
            <a:schemeClr val="accent5"/>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Shared access to appropriate patient info across Team ICJ</a:t>
            </a:r>
          </a:p>
        </p:txBody>
      </p:sp>
      <p:sp>
        <p:nvSpPr>
          <p:cNvPr id="71" name="Oval 70">
            <a:extLst>
              <a:ext uri="{FF2B5EF4-FFF2-40B4-BE49-F238E27FC236}">
                <a16:creationId xmlns:a16="http://schemas.microsoft.com/office/drawing/2014/main" id="{7F421048-FCD6-4B3B-B13A-4108ABB7C1F5}"/>
              </a:ext>
            </a:extLst>
          </p:cNvPr>
          <p:cNvSpPr/>
          <p:nvPr/>
        </p:nvSpPr>
        <p:spPr>
          <a:xfrm>
            <a:off x="1809479" y="2228615"/>
            <a:ext cx="1116218" cy="64848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Use evidence to influence wider about infrastructure  &amp; services</a:t>
            </a:r>
          </a:p>
        </p:txBody>
      </p:sp>
      <p:sp>
        <p:nvSpPr>
          <p:cNvPr id="73" name="Oval 72">
            <a:extLst>
              <a:ext uri="{FF2B5EF4-FFF2-40B4-BE49-F238E27FC236}">
                <a16:creationId xmlns:a16="http://schemas.microsoft.com/office/drawing/2014/main" id="{855D8ED8-C356-42FD-8C55-1400380EA89C}"/>
              </a:ext>
            </a:extLst>
          </p:cNvPr>
          <p:cNvSpPr/>
          <p:nvPr/>
        </p:nvSpPr>
        <p:spPr>
          <a:xfrm>
            <a:off x="2694737" y="3015668"/>
            <a:ext cx="1116218" cy="64848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Develop new support offers to address unmet needs</a:t>
            </a:r>
          </a:p>
        </p:txBody>
      </p:sp>
      <p:sp>
        <p:nvSpPr>
          <p:cNvPr id="74" name="Oval 73">
            <a:extLst>
              <a:ext uri="{FF2B5EF4-FFF2-40B4-BE49-F238E27FC236}">
                <a16:creationId xmlns:a16="http://schemas.microsoft.com/office/drawing/2014/main" id="{515A9065-037B-411A-8407-82F84CB22ABB}"/>
              </a:ext>
            </a:extLst>
          </p:cNvPr>
          <p:cNvSpPr/>
          <p:nvPr/>
        </p:nvSpPr>
        <p:spPr>
          <a:xfrm>
            <a:off x="2086211" y="3872706"/>
            <a:ext cx="1116218" cy="648485"/>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800" b="0" i="0" u="none" strike="noStrike" kern="1200" cap="none" spc="0" normalizeH="0" baseline="0" noProof="0" dirty="0">
                <a:ln>
                  <a:noFill/>
                </a:ln>
                <a:solidFill>
                  <a:prstClr val="black"/>
                </a:solidFill>
                <a:effectLst/>
                <a:uLnTx/>
                <a:uFillTx/>
                <a:latin typeface="Calibri" panose="020F0502020204030204"/>
                <a:ea typeface="+mn-ea"/>
                <a:cs typeface="+mn-cs"/>
              </a:rPr>
              <a:t>Experience &amp; needs of PLWC at the heart of ICJ developments</a:t>
            </a:r>
          </a:p>
        </p:txBody>
      </p:sp>
      <p:cxnSp>
        <p:nvCxnSpPr>
          <p:cNvPr id="3" name="Straight Arrow Connector 2">
            <a:extLst>
              <a:ext uri="{FF2B5EF4-FFF2-40B4-BE49-F238E27FC236}">
                <a16:creationId xmlns:a16="http://schemas.microsoft.com/office/drawing/2014/main" id="{4BB146B6-1DEB-4411-A5AA-26DD9FE77CC0}"/>
              </a:ext>
            </a:extLst>
          </p:cNvPr>
          <p:cNvCxnSpPr>
            <a:stCxn id="62" idx="0"/>
            <a:endCxn id="67" idx="4"/>
          </p:cNvCxnSpPr>
          <p:nvPr/>
        </p:nvCxnSpPr>
        <p:spPr>
          <a:xfrm flipV="1">
            <a:off x="1352587" y="3693121"/>
            <a:ext cx="149627" cy="1957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313ADB2A-437F-4ACE-9563-6507B9CA014F}"/>
              </a:ext>
            </a:extLst>
          </p:cNvPr>
          <p:cNvCxnSpPr>
            <a:stCxn id="74" idx="0"/>
            <a:endCxn id="73" idx="4"/>
          </p:cNvCxnSpPr>
          <p:nvPr/>
        </p:nvCxnSpPr>
        <p:spPr>
          <a:xfrm flipV="1">
            <a:off x="2644320" y="3664153"/>
            <a:ext cx="608526" cy="20855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0317485E-1378-47CA-95B9-1FF24D741A96}"/>
              </a:ext>
            </a:extLst>
          </p:cNvPr>
          <p:cNvCxnSpPr>
            <a:stCxn id="74" idx="0"/>
            <a:endCxn id="71" idx="4"/>
          </p:cNvCxnSpPr>
          <p:nvPr/>
        </p:nvCxnSpPr>
        <p:spPr>
          <a:xfrm flipH="1" flipV="1">
            <a:off x="2367588" y="2877100"/>
            <a:ext cx="276732" cy="9956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FED95143-4216-4D87-9210-E28FA9455996}"/>
              </a:ext>
            </a:extLst>
          </p:cNvPr>
          <p:cNvCxnSpPr>
            <a:stCxn id="73" idx="1"/>
            <a:endCxn id="71" idx="5"/>
          </p:cNvCxnSpPr>
          <p:nvPr/>
        </p:nvCxnSpPr>
        <p:spPr>
          <a:xfrm flipH="1" flipV="1">
            <a:off x="2762231" y="2782132"/>
            <a:ext cx="95972" cy="3285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551CD70-F84F-4D27-9D1A-07E36038C894}"/>
              </a:ext>
            </a:extLst>
          </p:cNvPr>
          <p:cNvCxnSpPr>
            <a:stCxn id="68" idx="1"/>
            <a:endCxn id="73" idx="4"/>
          </p:cNvCxnSpPr>
          <p:nvPr/>
        </p:nvCxnSpPr>
        <p:spPr>
          <a:xfrm flipH="1" flipV="1">
            <a:off x="3252846" y="3664153"/>
            <a:ext cx="288564" cy="294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AA5DA660-53A3-4EE3-8FE6-59D47553A14F}"/>
              </a:ext>
            </a:extLst>
          </p:cNvPr>
          <p:cNvCxnSpPr>
            <a:stCxn id="67" idx="0"/>
            <a:endCxn id="69" idx="4"/>
          </p:cNvCxnSpPr>
          <p:nvPr/>
        </p:nvCxnSpPr>
        <p:spPr>
          <a:xfrm flipH="1" flipV="1">
            <a:off x="1174114" y="2654827"/>
            <a:ext cx="328100" cy="389809"/>
          </a:xfrm>
          <a:prstGeom prst="straightConnector1">
            <a:avLst/>
          </a:prstGeom>
          <a:ln w="9525" cap="flat" cmpd="sng" algn="ctr">
            <a:solidFill>
              <a:schemeClr val="accent1"/>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26" name="Rectangle: Rounded Corners 25">
            <a:extLst>
              <a:ext uri="{FF2B5EF4-FFF2-40B4-BE49-F238E27FC236}">
                <a16:creationId xmlns:a16="http://schemas.microsoft.com/office/drawing/2014/main" id="{D4CCD968-AF6D-4976-8150-3443AF24FAFB}"/>
              </a:ext>
            </a:extLst>
          </p:cNvPr>
          <p:cNvSpPr/>
          <p:nvPr/>
        </p:nvSpPr>
        <p:spPr>
          <a:xfrm>
            <a:off x="5692531" y="26272"/>
            <a:ext cx="3346881" cy="5138551"/>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rPr>
              <a:t>ASSUMPTIONS: </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Calibri" panose="020F0502020204030204"/>
                <a:ea typeface="+mn-ea"/>
                <a:cs typeface="+mn-cs"/>
              </a:rPr>
              <a:t>the conditions that need to be met in order for actions to result in outcomes</a:t>
            </a: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lang="en-GB" sz="1000" b="1" dirty="0">
              <a:solidFill>
                <a:prstClr val="black"/>
              </a:solidFill>
              <a:latin typeface="Calibri" panose="020F0502020204030204"/>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i="0" u="none" strike="noStrike" kern="1200" cap="none" spc="0" normalizeH="0" baseline="0" noProof="0" dirty="0">
              <a:ln>
                <a:noFill/>
              </a:ln>
              <a:solidFill>
                <a:srgbClr val="FF3399"/>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GB" sz="1000" b="1"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27" name="Rectangle: Rounded Corners 26">
            <a:extLst>
              <a:ext uri="{FF2B5EF4-FFF2-40B4-BE49-F238E27FC236}">
                <a16:creationId xmlns:a16="http://schemas.microsoft.com/office/drawing/2014/main" id="{AED37D3E-EF27-4F22-BB56-702C249BB5B2}"/>
              </a:ext>
            </a:extLst>
          </p:cNvPr>
          <p:cNvSpPr/>
          <p:nvPr/>
        </p:nvSpPr>
        <p:spPr>
          <a:xfrm>
            <a:off x="5813948" y="635763"/>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 People living with cancer will talk about their concerns</a:t>
            </a:r>
          </a:p>
        </p:txBody>
      </p:sp>
      <p:sp>
        <p:nvSpPr>
          <p:cNvPr id="106" name="Rectangle: Rounded Corners 105">
            <a:extLst>
              <a:ext uri="{FF2B5EF4-FFF2-40B4-BE49-F238E27FC236}">
                <a16:creationId xmlns:a16="http://schemas.microsoft.com/office/drawing/2014/main" id="{C3B76B38-2A29-4449-A644-CABBC85F9A31}"/>
              </a:ext>
            </a:extLst>
          </p:cNvPr>
          <p:cNvSpPr/>
          <p:nvPr/>
        </p:nvSpPr>
        <p:spPr>
          <a:xfrm>
            <a:off x="5801026" y="895606"/>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2. Services are available to meet needs and demand</a:t>
            </a:r>
          </a:p>
        </p:txBody>
      </p:sp>
      <p:sp>
        <p:nvSpPr>
          <p:cNvPr id="107" name="Rectangle: Rounded Corners 106">
            <a:extLst>
              <a:ext uri="{FF2B5EF4-FFF2-40B4-BE49-F238E27FC236}">
                <a16:creationId xmlns:a16="http://schemas.microsoft.com/office/drawing/2014/main" id="{B974FA4B-F06E-4CA6-A496-04A1C41DE863}"/>
              </a:ext>
            </a:extLst>
          </p:cNvPr>
          <p:cNvSpPr/>
          <p:nvPr/>
        </p:nvSpPr>
        <p:spPr>
          <a:xfrm>
            <a:off x="5804345" y="1160101"/>
            <a:ext cx="3062796" cy="27428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3. Services are accessible (delivery methods, transport, travel, cost)</a:t>
            </a:r>
          </a:p>
        </p:txBody>
      </p:sp>
      <p:sp>
        <p:nvSpPr>
          <p:cNvPr id="108" name="Rectangle: Rounded Corners 107">
            <a:extLst>
              <a:ext uri="{FF2B5EF4-FFF2-40B4-BE49-F238E27FC236}">
                <a16:creationId xmlns:a16="http://schemas.microsoft.com/office/drawing/2014/main" id="{72D60172-56D0-45ED-92FC-1D28942387DB}"/>
              </a:ext>
            </a:extLst>
          </p:cNvPr>
          <p:cNvSpPr/>
          <p:nvPr/>
        </p:nvSpPr>
        <p:spPr>
          <a:xfrm>
            <a:off x="5811201" y="1498145"/>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4. People living with cancer accept referral to services</a:t>
            </a:r>
          </a:p>
        </p:txBody>
      </p:sp>
      <p:sp>
        <p:nvSpPr>
          <p:cNvPr id="109" name="Rectangle: Rounded Corners 108">
            <a:extLst>
              <a:ext uri="{FF2B5EF4-FFF2-40B4-BE49-F238E27FC236}">
                <a16:creationId xmlns:a16="http://schemas.microsoft.com/office/drawing/2014/main" id="{BAB577DC-4657-4D06-B11B-57203E181CE7}"/>
              </a:ext>
            </a:extLst>
          </p:cNvPr>
          <p:cNvSpPr/>
          <p:nvPr/>
        </p:nvSpPr>
        <p:spPr>
          <a:xfrm>
            <a:off x="5817412" y="1762323"/>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5. Support services are willing to accept referrals </a:t>
            </a:r>
          </a:p>
        </p:txBody>
      </p:sp>
      <p:sp>
        <p:nvSpPr>
          <p:cNvPr id="110" name="Rectangle: Rounded Corners 109">
            <a:extLst>
              <a:ext uri="{FF2B5EF4-FFF2-40B4-BE49-F238E27FC236}">
                <a16:creationId xmlns:a16="http://schemas.microsoft.com/office/drawing/2014/main" id="{FE81F94A-AE37-48FE-AB9C-A1D0CAD77C0B}"/>
              </a:ext>
            </a:extLst>
          </p:cNvPr>
          <p:cNvSpPr/>
          <p:nvPr/>
        </p:nvSpPr>
        <p:spPr>
          <a:xfrm>
            <a:off x="5817412" y="2030722"/>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6. Pilot services have capacity to offer personalised support</a:t>
            </a:r>
          </a:p>
        </p:txBody>
      </p:sp>
      <p:sp>
        <p:nvSpPr>
          <p:cNvPr id="111" name="Rectangle: Rounded Corners 110">
            <a:extLst>
              <a:ext uri="{FF2B5EF4-FFF2-40B4-BE49-F238E27FC236}">
                <a16:creationId xmlns:a16="http://schemas.microsoft.com/office/drawing/2014/main" id="{8CAA7315-80DA-46B7-A830-C55807FAC530}"/>
              </a:ext>
            </a:extLst>
          </p:cNvPr>
          <p:cNvSpPr/>
          <p:nvPr/>
        </p:nvSpPr>
        <p:spPr>
          <a:xfrm>
            <a:off x="5823378" y="2303269"/>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7. Link workers are trained to deliver support to PLWC</a:t>
            </a:r>
          </a:p>
        </p:txBody>
      </p:sp>
      <p:sp>
        <p:nvSpPr>
          <p:cNvPr id="112" name="Rectangle: Rounded Corners 111">
            <a:extLst>
              <a:ext uri="{FF2B5EF4-FFF2-40B4-BE49-F238E27FC236}">
                <a16:creationId xmlns:a16="http://schemas.microsoft.com/office/drawing/2014/main" id="{1C5D1516-2528-4492-BCE1-4D1F933C8F09}"/>
              </a:ext>
            </a:extLst>
          </p:cNvPr>
          <p:cNvSpPr/>
          <p:nvPr/>
        </p:nvSpPr>
        <p:spPr>
          <a:xfrm>
            <a:off x="5823378" y="2563855"/>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8. We are able to recruit skilled staff for pilot services</a:t>
            </a:r>
          </a:p>
        </p:txBody>
      </p:sp>
      <p:sp>
        <p:nvSpPr>
          <p:cNvPr id="113" name="Rectangle: Rounded Corners 112">
            <a:extLst>
              <a:ext uri="{FF2B5EF4-FFF2-40B4-BE49-F238E27FC236}">
                <a16:creationId xmlns:a16="http://schemas.microsoft.com/office/drawing/2014/main" id="{80B35F9D-311C-43E2-B487-8157895355B6}"/>
              </a:ext>
            </a:extLst>
          </p:cNvPr>
          <p:cNvSpPr/>
          <p:nvPr/>
        </p:nvSpPr>
        <p:spPr>
          <a:xfrm>
            <a:off x="5813948" y="2823203"/>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9. Programme team fosters collaboration across Team ICJ</a:t>
            </a:r>
          </a:p>
        </p:txBody>
      </p:sp>
      <p:sp>
        <p:nvSpPr>
          <p:cNvPr id="114" name="Rectangle: Rounded Corners 113">
            <a:extLst>
              <a:ext uri="{FF2B5EF4-FFF2-40B4-BE49-F238E27FC236}">
                <a16:creationId xmlns:a16="http://schemas.microsoft.com/office/drawing/2014/main" id="{8C9397BB-7FA5-4D28-AD9F-FCD393124B52}"/>
              </a:ext>
            </a:extLst>
          </p:cNvPr>
          <p:cNvSpPr/>
          <p:nvPr/>
        </p:nvSpPr>
        <p:spPr>
          <a:xfrm>
            <a:off x="5823240" y="3088909"/>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10. eHNA data is completed accurately and fully</a:t>
            </a:r>
          </a:p>
        </p:txBody>
      </p:sp>
      <p:sp>
        <p:nvSpPr>
          <p:cNvPr id="115" name="Rectangle: Rounded Corners 114">
            <a:extLst>
              <a:ext uri="{FF2B5EF4-FFF2-40B4-BE49-F238E27FC236}">
                <a16:creationId xmlns:a16="http://schemas.microsoft.com/office/drawing/2014/main" id="{C104E600-C5F5-4ACB-8CBA-860DA27CE74E}"/>
              </a:ext>
            </a:extLst>
          </p:cNvPr>
          <p:cNvSpPr/>
          <p:nvPr/>
        </p:nvSpPr>
        <p:spPr>
          <a:xfrm>
            <a:off x="5813948" y="3358884"/>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11. Pilots engage fully with the evaluation process</a:t>
            </a:r>
          </a:p>
        </p:txBody>
      </p:sp>
      <p:sp>
        <p:nvSpPr>
          <p:cNvPr id="51" name="Rectangle: Rounded Corners 50">
            <a:extLst>
              <a:ext uri="{FF2B5EF4-FFF2-40B4-BE49-F238E27FC236}">
                <a16:creationId xmlns:a16="http://schemas.microsoft.com/office/drawing/2014/main" id="{D0B8BC85-F3AA-4B7C-8A9F-40F380007E25}"/>
              </a:ext>
            </a:extLst>
          </p:cNvPr>
          <p:cNvSpPr/>
          <p:nvPr/>
        </p:nvSpPr>
        <p:spPr>
          <a:xfrm>
            <a:off x="5807786" y="3631879"/>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12. Primary care clusters and pharmacists engage fully in ICJ</a:t>
            </a:r>
          </a:p>
        </p:txBody>
      </p:sp>
      <p:sp>
        <p:nvSpPr>
          <p:cNvPr id="52" name="Rectangle: Rounded Corners 51">
            <a:extLst>
              <a:ext uri="{FF2B5EF4-FFF2-40B4-BE49-F238E27FC236}">
                <a16:creationId xmlns:a16="http://schemas.microsoft.com/office/drawing/2014/main" id="{77599237-E8D5-4521-8C69-09B63B667557}"/>
              </a:ext>
            </a:extLst>
          </p:cNvPr>
          <p:cNvSpPr/>
          <p:nvPr/>
        </p:nvSpPr>
        <p:spPr>
          <a:xfrm>
            <a:off x="5805983" y="3895638"/>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13. ICJ Team are notified of who to invite for conversation</a:t>
            </a:r>
          </a:p>
        </p:txBody>
      </p:sp>
      <p:sp>
        <p:nvSpPr>
          <p:cNvPr id="53" name="Rectangle: Rounded Corners 52">
            <a:extLst>
              <a:ext uri="{FF2B5EF4-FFF2-40B4-BE49-F238E27FC236}">
                <a16:creationId xmlns:a16="http://schemas.microsoft.com/office/drawing/2014/main" id="{72179F60-2FC3-4383-876B-626E59EB7F75}"/>
              </a:ext>
            </a:extLst>
          </p:cNvPr>
          <p:cNvSpPr/>
          <p:nvPr/>
        </p:nvSpPr>
        <p:spPr>
          <a:xfrm>
            <a:off x="5807786" y="4167955"/>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14. Quality assured written information is available</a:t>
            </a:r>
          </a:p>
        </p:txBody>
      </p:sp>
      <p:sp>
        <p:nvSpPr>
          <p:cNvPr id="54" name="Rectangle: Rounded Corners 53">
            <a:extLst>
              <a:ext uri="{FF2B5EF4-FFF2-40B4-BE49-F238E27FC236}">
                <a16:creationId xmlns:a16="http://schemas.microsoft.com/office/drawing/2014/main" id="{ADC82AA8-9F75-45EC-9F22-50C2631B612A}"/>
              </a:ext>
            </a:extLst>
          </p:cNvPr>
          <p:cNvSpPr/>
          <p:nvPr/>
        </p:nvSpPr>
        <p:spPr>
          <a:xfrm>
            <a:off x="5825489" y="4425555"/>
            <a:ext cx="3062796" cy="20414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15. Partners have information sharing agreements in place</a:t>
            </a:r>
          </a:p>
        </p:txBody>
      </p:sp>
      <p:cxnSp>
        <p:nvCxnSpPr>
          <p:cNvPr id="56" name="Straight Arrow Connector 55">
            <a:extLst>
              <a:ext uri="{FF2B5EF4-FFF2-40B4-BE49-F238E27FC236}">
                <a16:creationId xmlns:a16="http://schemas.microsoft.com/office/drawing/2014/main" id="{0E665626-3E98-476A-807C-1FCC236A877F}"/>
              </a:ext>
            </a:extLst>
          </p:cNvPr>
          <p:cNvCxnSpPr>
            <a:cxnSpLocks/>
          </p:cNvCxnSpPr>
          <p:nvPr/>
        </p:nvCxnSpPr>
        <p:spPr>
          <a:xfrm flipV="1">
            <a:off x="111803" y="879830"/>
            <a:ext cx="0" cy="5364498"/>
          </a:xfrm>
          <a:prstGeom prst="straightConnector1">
            <a:avLst/>
          </a:prstGeom>
          <a:ln w="38100">
            <a:solidFill>
              <a:schemeClr val="bg2">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50" name="Rectangle: Rounded Corners 49">
            <a:extLst>
              <a:ext uri="{FF2B5EF4-FFF2-40B4-BE49-F238E27FC236}">
                <a16:creationId xmlns:a16="http://schemas.microsoft.com/office/drawing/2014/main" id="{1CC34B1C-272B-41B4-A41A-2B8585FAD5D9}"/>
              </a:ext>
            </a:extLst>
          </p:cNvPr>
          <p:cNvSpPr/>
          <p:nvPr/>
        </p:nvSpPr>
        <p:spPr>
          <a:xfrm>
            <a:off x="5825489" y="4697509"/>
            <a:ext cx="3062796" cy="209714"/>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GB" sz="900" b="0" i="0" u="none" strike="noStrike" kern="1200" cap="none" spc="0" normalizeH="0" baseline="0" noProof="0" dirty="0">
                <a:ln>
                  <a:noFill/>
                </a:ln>
                <a:solidFill>
                  <a:prstClr val="black"/>
                </a:solidFill>
                <a:effectLst/>
                <a:uLnTx/>
                <a:uFillTx/>
                <a:latin typeface="Calibri" panose="020F0502020204030204"/>
                <a:ea typeface="+mn-ea"/>
                <a:cs typeface="+mn-cs"/>
              </a:rPr>
              <a:t>16. Referral to Welfare Benefits at earliest opportunity</a:t>
            </a:r>
          </a:p>
        </p:txBody>
      </p:sp>
    </p:spTree>
    <p:extLst>
      <p:ext uri="{BB962C8B-B14F-4D97-AF65-F5344CB8AC3E}">
        <p14:creationId xmlns:p14="http://schemas.microsoft.com/office/powerpoint/2010/main" val="37409780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6D4EF53-B1D9-4C80-A744-E253235279D0}"/>
              </a:ext>
            </a:extLst>
          </p:cNvPr>
          <p:cNvSpPr>
            <a:spLocks noGrp="1"/>
          </p:cNvSpPr>
          <p:nvPr>
            <p:ph type="title"/>
          </p:nvPr>
        </p:nvSpPr>
        <p:spPr/>
        <p:txBody>
          <a:bodyPr/>
          <a:lstStyle/>
          <a:p>
            <a:r>
              <a:rPr lang="en-GB" dirty="0"/>
              <a:t>Thanks and acknowledgements</a:t>
            </a:r>
          </a:p>
        </p:txBody>
      </p:sp>
      <p:sp>
        <p:nvSpPr>
          <p:cNvPr id="11" name="Content Placeholder 10">
            <a:extLst>
              <a:ext uri="{FF2B5EF4-FFF2-40B4-BE49-F238E27FC236}">
                <a16:creationId xmlns:a16="http://schemas.microsoft.com/office/drawing/2014/main" id="{E06F32AA-DB0D-446E-B87F-449AC0CCB86A}"/>
              </a:ext>
            </a:extLst>
          </p:cNvPr>
          <p:cNvSpPr>
            <a:spLocks noGrp="1"/>
          </p:cNvSpPr>
          <p:nvPr>
            <p:ph idx="1"/>
          </p:nvPr>
        </p:nvSpPr>
        <p:spPr/>
        <p:txBody>
          <a:bodyPr/>
          <a:lstStyle/>
          <a:p>
            <a:r>
              <a:rPr lang="en-GB" dirty="0"/>
              <a:t>The Theory of Change is the product of many people’s contributions through workshops, written contributions and meetings.  We are very grateful for their generosity in sharing their time, experiences and ideas.</a:t>
            </a:r>
          </a:p>
        </p:txBody>
      </p:sp>
      <p:sp>
        <p:nvSpPr>
          <p:cNvPr id="12" name="Text Placeholder 11">
            <a:extLst>
              <a:ext uri="{FF2B5EF4-FFF2-40B4-BE49-F238E27FC236}">
                <a16:creationId xmlns:a16="http://schemas.microsoft.com/office/drawing/2014/main" id="{C52AA922-2730-44D2-93C7-D70D103CD1C2}"/>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85069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Table of Contents</a:t>
            </a:r>
          </a:p>
        </p:txBody>
      </p:sp>
      <p:sp>
        <p:nvSpPr>
          <p:cNvPr id="3" name="Text Placeholder 2"/>
          <p:cNvSpPr>
            <a:spLocks noGrp="1"/>
          </p:cNvSpPr>
          <p:nvPr>
            <p:ph type="body" sz="quarter" idx="10"/>
          </p:nvPr>
        </p:nvSpPr>
        <p:spPr/>
        <p:txBody>
          <a:bodyPr/>
          <a:lstStyle/>
          <a:p>
            <a:r>
              <a:rPr lang="en-US" dirty="0"/>
              <a:t>4</a:t>
            </a:r>
          </a:p>
        </p:txBody>
      </p:sp>
      <p:sp>
        <p:nvSpPr>
          <p:cNvPr id="9" name="Text Placeholder 8"/>
          <p:cNvSpPr>
            <a:spLocks noGrp="1"/>
          </p:cNvSpPr>
          <p:nvPr>
            <p:ph type="body" sz="quarter" idx="12"/>
          </p:nvPr>
        </p:nvSpPr>
        <p:spPr/>
        <p:txBody>
          <a:bodyPr/>
          <a:lstStyle/>
          <a:p>
            <a:r>
              <a:rPr lang="en-US" dirty="0"/>
              <a:t>6</a:t>
            </a:r>
          </a:p>
        </p:txBody>
      </p:sp>
      <p:sp>
        <p:nvSpPr>
          <p:cNvPr id="10" name="Text Placeholder 9"/>
          <p:cNvSpPr>
            <a:spLocks noGrp="1"/>
          </p:cNvSpPr>
          <p:nvPr>
            <p:ph type="body" sz="quarter" idx="13"/>
          </p:nvPr>
        </p:nvSpPr>
        <p:spPr/>
        <p:txBody>
          <a:bodyPr/>
          <a:lstStyle/>
          <a:p>
            <a:r>
              <a:rPr lang="en-US" dirty="0"/>
              <a:t>8</a:t>
            </a:r>
          </a:p>
        </p:txBody>
      </p:sp>
      <p:sp>
        <p:nvSpPr>
          <p:cNvPr id="11" name="Text Placeholder 10"/>
          <p:cNvSpPr>
            <a:spLocks noGrp="1"/>
          </p:cNvSpPr>
          <p:nvPr>
            <p:ph type="body" sz="quarter" idx="14"/>
          </p:nvPr>
        </p:nvSpPr>
        <p:spPr/>
        <p:txBody>
          <a:bodyPr/>
          <a:lstStyle/>
          <a:p>
            <a:r>
              <a:rPr lang="en-US" dirty="0"/>
              <a:t>12</a:t>
            </a:r>
          </a:p>
        </p:txBody>
      </p:sp>
      <p:sp>
        <p:nvSpPr>
          <p:cNvPr id="72" name="Text Placeholder 71"/>
          <p:cNvSpPr>
            <a:spLocks noGrp="1"/>
          </p:cNvSpPr>
          <p:nvPr>
            <p:ph type="body" sz="quarter" idx="21"/>
          </p:nvPr>
        </p:nvSpPr>
        <p:spPr/>
        <p:txBody>
          <a:bodyPr/>
          <a:lstStyle/>
          <a:p>
            <a:r>
              <a:rPr lang="en-US" dirty="0"/>
              <a:t>page</a:t>
            </a:r>
          </a:p>
        </p:txBody>
      </p:sp>
      <p:sp>
        <p:nvSpPr>
          <p:cNvPr id="95" name="Text Placeholder 94"/>
          <p:cNvSpPr>
            <a:spLocks noGrp="1"/>
          </p:cNvSpPr>
          <p:nvPr>
            <p:ph type="body" sz="quarter" idx="22"/>
          </p:nvPr>
        </p:nvSpPr>
        <p:spPr/>
        <p:txBody>
          <a:bodyPr/>
          <a:lstStyle/>
          <a:p>
            <a:r>
              <a:rPr lang="en-US" dirty="0"/>
              <a:t>page</a:t>
            </a:r>
          </a:p>
        </p:txBody>
      </p:sp>
      <p:sp>
        <p:nvSpPr>
          <p:cNvPr id="96" name="Text Placeholder 95"/>
          <p:cNvSpPr>
            <a:spLocks noGrp="1"/>
          </p:cNvSpPr>
          <p:nvPr>
            <p:ph type="body" sz="quarter" idx="23"/>
          </p:nvPr>
        </p:nvSpPr>
        <p:spPr/>
        <p:txBody>
          <a:bodyPr/>
          <a:lstStyle/>
          <a:p>
            <a:r>
              <a:rPr lang="en-US" dirty="0"/>
              <a:t>page</a:t>
            </a:r>
          </a:p>
        </p:txBody>
      </p:sp>
      <p:sp>
        <p:nvSpPr>
          <p:cNvPr id="97" name="Text Placeholder 96"/>
          <p:cNvSpPr>
            <a:spLocks noGrp="1"/>
          </p:cNvSpPr>
          <p:nvPr>
            <p:ph type="body" sz="quarter" idx="24"/>
          </p:nvPr>
        </p:nvSpPr>
        <p:spPr/>
        <p:txBody>
          <a:bodyPr/>
          <a:lstStyle/>
          <a:p>
            <a:r>
              <a:rPr lang="en-US" dirty="0"/>
              <a:t>page</a:t>
            </a:r>
          </a:p>
        </p:txBody>
      </p:sp>
      <p:sp>
        <p:nvSpPr>
          <p:cNvPr id="13" name="Text Placeholder 12"/>
          <p:cNvSpPr>
            <a:spLocks noGrp="1"/>
          </p:cNvSpPr>
          <p:nvPr>
            <p:ph type="body" sz="quarter" idx="31"/>
          </p:nvPr>
        </p:nvSpPr>
        <p:spPr/>
        <p:txBody>
          <a:bodyPr/>
          <a:lstStyle/>
          <a:p>
            <a:r>
              <a:rPr lang="en-US" dirty="0"/>
              <a:t>13</a:t>
            </a:r>
          </a:p>
        </p:txBody>
      </p:sp>
      <p:sp>
        <p:nvSpPr>
          <p:cNvPr id="14" name="Text Placeholder 13"/>
          <p:cNvSpPr>
            <a:spLocks noGrp="1"/>
          </p:cNvSpPr>
          <p:nvPr>
            <p:ph type="body" sz="quarter" idx="32"/>
          </p:nvPr>
        </p:nvSpPr>
        <p:spPr/>
        <p:txBody>
          <a:bodyPr/>
          <a:lstStyle/>
          <a:p>
            <a:r>
              <a:rPr lang="en-US" dirty="0"/>
              <a:t>16</a:t>
            </a:r>
          </a:p>
        </p:txBody>
      </p:sp>
      <p:sp>
        <p:nvSpPr>
          <p:cNvPr id="15" name="Text Placeholder 14"/>
          <p:cNvSpPr>
            <a:spLocks noGrp="1"/>
          </p:cNvSpPr>
          <p:nvPr>
            <p:ph type="body" sz="quarter" idx="33"/>
          </p:nvPr>
        </p:nvSpPr>
        <p:spPr>
          <a:xfrm>
            <a:off x="3823494" y="4428069"/>
            <a:ext cx="1497013" cy="1083733"/>
          </a:xfrm>
        </p:spPr>
        <p:txBody>
          <a:bodyPr/>
          <a:lstStyle/>
          <a:p>
            <a:r>
              <a:rPr lang="en-US" dirty="0"/>
              <a:t>19</a:t>
            </a:r>
          </a:p>
        </p:txBody>
      </p:sp>
      <p:sp>
        <p:nvSpPr>
          <p:cNvPr id="99" name="Text Placeholder 98"/>
          <p:cNvSpPr>
            <a:spLocks noGrp="1"/>
          </p:cNvSpPr>
          <p:nvPr>
            <p:ph type="body" sz="quarter" idx="36"/>
          </p:nvPr>
        </p:nvSpPr>
        <p:spPr/>
        <p:txBody>
          <a:bodyPr/>
          <a:lstStyle/>
          <a:p>
            <a:r>
              <a:rPr lang="en-US" dirty="0"/>
              <a:t>page</a:t>
            </a:r>
          </a:p>
        </p:txBody>
      </p:sp>
      <p:sp>
        <p:nvSpPr>
          <p:cNvPr id="100" name="Text Placeholder 99"/>
          <p:cNvSpPr>
            <a:spLocks noGrp="1"/>
          </p:cNvSpPr>
          <p:nvPr>
            <p:ph type="body" sz="quarter" idx="37"/>
          </p:nvPr>
        </p:nvSpPr>
        <p:spPr/>
        <p:txBody>
          <a:bodyPr/>
          <a:lstStyle/>
          <a:p>
            <a:r>
              <a:rPr lang="en-US" dirty="0"/>
              <a:t>page</a:t>
            </a:r>
          </a:p>
        </p:txBody>
      </p:sp>
      <p:sp>
        <p:nvSpPr>
          <p:cNvPr id="101" name="Text Placeholder 100"/>
          <p:cNvSpPr>
            <a:spLocks noGrp="1"/>
          </p:cNvSpPr>
          <p:nvPr>
            <p:ph type="body" sz="quarter" idx="38"/>
          </p:nvPr>
        </p:nvSpPr>
        <p:spPr/>
        <p:txBody>
          <a:bodyPr/>
          <a:lstStyle/>
          <a:p>
            <a:r>
              <a:rPr lang="en-US" dirty="0"/>
              <a:t>page</a:t>
            </a:r>
          </a:p>
        </p:txBody>
      </p:sp>
      <p:graphicFrame>
        <p:nvGraphicFramePr>
          <p:cNvPr id="5" name="Table 4"/>
          <p:cNvGraphicFramePr>
            <a:graphicFrameLocks noGrp="1"/>
          </p:cNvGraphicFramePr>
          <p:nvPr>
            <p:extLst>
              <p:ext uri="{D42A27DB-BD31-4B8C-83A1-F6EECF244321}">
                <p14:modId xmlns:p14="http://schemas.microsoft.com/office/powerpoint/2010/main" val="1942698542"/>
              </p:ext>
            </p:extLst>
          </p:nvPr>
        </p:nvGraphicFramePr>
        <p:xfrm>
          <a:off x="457200" y="3429000"/>
          <a:ext cx="1497013" cy="57912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0">
                <a:tc>
                  <a:txBody>
                    <a:bodyPr/>
                    <a:lstStyle/>
                    <a:p>
                      <a:r>
                        <a:rPr lang="en-US" sz="1300" i="1" kern="100" spc="-50" baseline="0" dirty="0">
                          <a:solidFill>
                            <a:schemeClr val="accent1"/>
                          </a:solidFill>
                          <a:latin typeface="Corbel" panose="020B0503020204020204" pitchFamily="34" charset="0"/>
                        </a:rPr>
                        <a:t>Introduction</a:t>
                      </a:r>
                    </a:p>
                    <a:p>
                      <a:endParaRPr lang="en-US" sz="1300" i="1" kern="100" spc="-50" baseline="0" dirty="0">
                        <a:solidFill>
                          <a:schemeClr val="accent1"/>
                        </a:solidFill>
                        <a:latin typeface="Corbel" panose="020B0503020204020204" pitchFamily="34" charset="0"/>
                      </a:endParaRPr>
                    </a:p>
                  </a:txBody>
                  <a:tcPr marL="0" marR="0" marT="91440" marB="91440"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4085917946"/>
              </p:ext>
            </p:extLst>
          </p:nvPr>
        </p:nvGraphicFramePr>
        <p:xfrm>
          <a:off x="2142239" y="3429000"/>
          <a:ext cx="1497013" cy="57912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0">
                <a:tc>
                  <a:txBody>
                    <a:bodyPr/>
                    <a:lstStyle/>
                    <a:p>
                      <a:r>
                        <a:rPr lang="en-US" sz="1300" i="1" kern="100" spc="-50" baseline="0" dirty="0">
                          <a:solidFill>
                            <a:schemeClr val="accent1"/>
                          </a:solidFill>
                          <a:latin typeface="Corbel" panose="020B0503020204020204" pitchFamily="34" charset="0"/>
                        </a:rPr>
                        <a:t>Improving the Cancer Journey in Powys</a:t>
                      </a:r>
                    </a:p>
                  </a:txBody>
                  <a:tcPr marL="0" marR="0" marT="91440" marB="91440"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1173482004"/>
              </p:ext>
            </p:extLst>
          </p:nvPr>
        </p:nvGraphicFramePr>
        <p:xfrm>
          <a:off x="3829050" y="3429000"/>
          <a:ext cx="1497013" cy="57912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0">
                <a:tc>
                  <a:txBody>
                    <a:bodyPr/>
                    <a:lstStyle/>
                    <a:p>
                      <a:pPr marL="0" algn="l" defTabSz="914400" rtl="0" eaLnBrk="1" latinLnBrk="0" hangingPunct="1"/>
                      <a:r>
                        <a:rPr lang="en-US" sz="1300" i="1" kern="100" spc="-50" baseline="0" dirty="0">
                          <a:solidFill>
                            <a:schemeClr val="accent1"/>
                          </a:solidFill>
                          <a:latin typeface="Corbel" panose="020B0503020204020204" pitchFamily="34" charset="0"/>
                          <a:ea typeface="+mn-ea"/>
                          <a:cs typeface="+mn-cs"/>
                        </a:rPr>
                        <a:t>Developing a Theory of Change for ICJ Powys</a:t>
                      </a:r>
                    </a:p>
                  </a:txBody>
                  <a:tcPr marL="0" marR="0" marT="91440" marB="91440"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2816560557"/>
              </p:ext>
            </p:extLst>
          </p:nvPr>
        </p:nvGraphicFramePr>
        <p:xfrm>
          <a:off x="5511951" y="3429000"/>
          <a:ext cx="1497013" cy="57912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0">
                <a:tc>
                  <a:txBody>
                    <a:bodyPr/>
                    <a:lstStyle/>
                    <a:p>
                      <a:r>
                        <a:rPr lang="en-US" sz="1300" i="1" kern="100" spc="-50" baseline="0" dirty="0">
                          <a:solidFill>
                            <a:schemeClr val="accent1"/>
                          </a:solidFill>
                          <a:latin typeface="Corbel" panose="020B0503020204020204" pitchFamily="34" charset="0"/>
                        </a:rPr>
                        <a:t>Key Principles</a:t>
                      </a:r>
                    </a:p>
                    <a:p>
                      <a:endParaRPr lang="en-US" sz="1300" i="1" kern="100" spc="-50" baseline="0" dirty="0">
                        <a:solidFill>
                          <a:schemeClr val="accent1"/>
                        </a:solidFill>
                        <a:latin typeface="Corbel" panose="020B0503020204020204" pitchFamily="34" charset="0"/>
                      </a:endParaRPr>
                    </a:p>
                  </a:txBody>
                  <a:tcPr marL="0" marR="0" marT="91440" marB="91440"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2" name="Table 21"/>
          <p:cNvGraphicFramePr>
            <a:graphicFrameLocks noGrp="1"/>
          </p:cNvGraphicFramePr>
          <p:nvPr>
            <p:extLst>
              <p:ext uri="{D42A27DB-BD31-4B8C-83A1-F6EECF244321}">
                <p14:modId xmlns:p14="http://schemas.microsoft.com/office/powerpoint/2010/main" val="1967942626"/>
              </p:ext>
            </p:extLst>
          </p:nvPr>
        </p:nvGraphicFramePr>
        <p:xfrm>
          <a:off x="457200" y="5545674"/>
          <a:ext cx="1497013" cy="57912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0">
                <a:tc>
                  <a:txBody>
                    <a:bodyPr/>
                    <a:lstStyle/>
                    <a:p>
                      <a:r>
                        <a:rPr lang="en-US" sz="1300" i="1" kern="100" spc="-50" baseline="0" dirty="0">
                          <a:solidFill>
                            <a:schemeClr val="accent1"/>
                          </a:solidFill>
                          <a:latin typeface="Corbel" panose="020B0503020204020204" pitchFamily="34" charset="0"/>
                        </a:rPr>
                        <a:t>From Actions to Outcomes</a:t>
                      </a:r>
                    </a:p>
                  </a:txBody>
                  <a:tcPr marL="0" marR="0" marT="91440" marB="91440"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3" name="Table 22"/>
          <p:cNvGraphicFramePr>
            <a:graphicFrameLocks noGrp="1"/>
          </p:cNvGraphicFramePr>
          <p:nvPr>
            <p:extLst>
              <p:ext uri="{D42A27DB-BD31-4B8C-83A1-F6EECF244321}">
                <p14:modId xmlns:p14="http://schemas.microsoft.com/office/powerpoint/2010/main" val="3865952746"/>
              </p:ext>
            </p:extLst>
          </p:nvPr>
        </p:nvGraphicFramePr>
        <p:xfrm>
          <a:off x="2142239" y="5548541"/>
          <a:ext cx="1497013" cy="57731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573386">
                <a:tc>
                  <a:txBody>
                    <a:bodyPr/>
                    <a:lstStyle/>
                    <a:p>
                      <a:r>
                        <a:rPr lang="en-US" sz="1300" i="1" kern="100" spc="-50" baseline="0" dirty="0">
                          <a:solidFill>
                            <a:schemeClr val="accent1"/>
                          </a:solidFill>
                          <a:latin typeface="Corbel" panose="020B0503020204020204" pitchFamily="34" charset="0"/>
                        </a:rPr>
                        <a:t>Theory of Change Visual</a:t>
                      </a:r>
                    </a:p>
                    <a:p>
                      <a:endParaRPr lang="en-US" sz="1300" i="1" kern="100" spc="-50" baseline="0" dirty="0">
                        <a:solidFill>
                          <a:schemeClr val="accent1"/>
                        </a:solidFill>
                        <a:latin typeface="Corbel" panose="020B0503020204020204" pitchFamily="34" charset="0"/>
                      </a:endParaRPr>
                    </a:p>
                  </a:txBody>
                  <a:tcPr marL="0" marR="0" marT="90535" marB="90535"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graphicFrame>
        <p:nvGraphicFramePr>
          <p:cNvPr id="24" name="Table 23"/>
          <p:cNvGraphicFramePr>
            <a:graphicFrameLocks noGrp="1"/>
          </p:cNvGraphicFramePr>
          <p:nvPr>
            <p:extLst>
              <p:ext uri="{D42A27DB-BD31-4B8C-83A1-F6EECF244321}">
                <p14:modId xmlns:p14="http://schemas.microsoft.com/office/powerpoint/2010/main" val="3593837486"/>
              </p:ext>
            </p:extLst>
          </p:nvPr>
        </p:nvGraphicFramePr>
        <p:xfrm>
          <a:off x="3829050" y="5548541"/>
          <a:ext cx="1497013" cy="577310"/>
        </p:xfrm>
        <a:graphic>
          <a:graphicData uri="http://schemas.openxmlformats.org/drawingml/2006/table">
            <a:tbl>
              <a:tblPr>
                <a:tableStyleId>{5C22544A-7EE6-4342-B048-85BDC9FD1C3A}</a:tableStyleId>
              </a:tblPr>
              <a:tblGrid>
                <a:gridCol w="1497013">
                  <a:extLst>
                    <a:ext uri="{9D8B030D-6E8A-4147-A177-3AD203B41FA5}">
                      <a16:colId xmlns:a16="http://schemas.microsoft.com/office/drawing/2014/main" val="20000"/>
                    </a:ext>
                  </a:extLst>
                </a:gridCol>
              </a:tblGrid>
              <a:tr h="573386">
                <a:tc>
                  <a:txBody>
                    <a:bodyPr/>
                    <a:lstStyle/>
                    <a:p>
                      <a:r>
                        <a:rPr lang="en-US" sz="1300" i="1" kern="100" spc="-50" baseline="0" dirty="0">
                          <a:solidFill>
                            <a:schemeClr val="accent1"/>
                          </a:solidFill>
                          <a:latin typeface="Corbel" panose="020B0503020204020204" pitchFamily="34" charset="0"/>
                        </a:rPr>
                        <a:t>Thanks and Acknowledgements </a:t>
                      </a:r>
                    </a:p>
                  </a:txBody>
                  <a:tcPr marL="0" marR="0" marT="90535" marB="90535" anchor="ctr">
                    <a:lnL w="12700" cmpd="sng">
                      <a:noFill/>
                    </a:lnL>
                    <a:lnR w="12700" cmpd="sng">
                      <a:noFill/>
                    </a:lnR>
                    <a:lnT w="12700" cap="flat" cmpd="sng" algn="ctr">
                      <a:solidFill>
                        <a:schemeClr val="tx2"/>
                      </a:solidFill>
                      <a:prstDash val="solid"/>
                      <a:round/>
                      <a:headEnd type="none" w="med" len="med"/>
                      <a:tailEnd type="none" w="med" len="med"/>
                    </a:lnT>
                    <a:lnB w="12700" cap="flat" cmpd="sng" algn="ctr">
                      <a:solidFill>
                        <a:schemeClr val="tx2"/>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4198389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42C72-7C29-4A7E-BDFB-64FF6035E0DB}"/>
              </a:ext>
            </a:extLst>
          </p:cNvPr>
          <p:cNvSpPr>
            <a:spLocks noGrp="1"/>
          </p:cNvSpPr>
          <p:nvPr>
            <p:ph type="title"/>
          </p:nvPr>
        </p:nvSpPr>
        <p:spPr/>
        <p:txBody>
          <a:bodyPr/>
          <a:lstStyle/>
          <a:p>
            <a:r>
              <a:rPr lang="en-GB" dirty="0"/>
              <a:t>Notes on terminology</a:t>
            </a:r>
          </a:p>
        </p:txBody>
      </p:sp>
      <p:sp>
        <p:nvSpPr>
          <p:cNvPr id="3" name="Content Placeholder 2">
            <a:extLst>
              <a:ext uri="{FF2B5EF4-FFF2-40B4-BE49-F238E27FC236}">
                <a16:creationId xmlns:a16="http://schemas.microsoft.com/office/drawing/2014/main" id="{76BB4740-5BDE-4707-A647-79BD9D742E29}"/>
              </a:ext>
            </a:extLst>
          </p:cNvPr>
          <p:cNvSpPr>
            <a:spLocks noGrp="1"/>
          </p:cNvSpPr>
          <p:nvPr>
            <p:ph idx="1"/>
          </p:nvPr>
        </p:nvSpPr>
        <p:spPr>
          <a:xfrm>
            <a:off x="3827585" y="685800"/>
            <a:ext cx="2321755" cy="5492750"/>
          </a:xfrm>
        </p:spPr>
        <p:txBody>
          <a:bodyPr/>
          <a:lstStyle/>
          <a:p>
            <a:r>
              <a:rPr lang="en-GB" dirty="0"/>
              <a:t>People Living with Cancer</a:t>
            </a:r>
          </a:p>
          <a:p>
            <a:pPr marL="0" lvl="4" indent="0">
              <a:buNone/>
            </a:pPr>
            <a:r>
              <a:rPr lang="en-GB" dirty="0"/>
              <a:t>When we refer to ‘People Living with Cancer’, we mean people with a cancer diagnosis, their unpaid carers, their families and those important to them. We also include people who have been referred with a possible cancer diagnosis and are awaiting the results of that referral.</a:t>
            </a:r>
          </a:p>
          <a:p>
            <a:pPr lvl="3"/>
            <a:r>
              <a:rPr lang="en-GB" dirty="0"/>
              <a:t>Very occasionally, to save space in the Theory of Change visual we abbreviate to the acronym PLWC.  </a:t>
            </a:r>
          </a:p>
          <a:p>
            <a:r>
              <a:rPr lang="en-GB" dirty="0"/>
              <a:t>Team ICJ</a:t>
            </a:r>
          </a:p>
          <a:p>
            <a:pPr lvl="3"/>
            <a:r>
              <a:rPr lang="en-GB" dirty="0"/>
              <a:t>ICJ in Powys is a partnership, and seeks to create a truly integrated model of support across statutory and voluntary sectors.  When we refer to ‘Team ICJ’ we are referring to all the partner organisations, staff, volunteers who are part of designing, managing and delivering ICJ in Powys.</a:t>
            </a:r>
          </a:p>
          <a:p>
            <a:pPr lvl="3"/>
            <a:endParaRPr lang="en-GB" dirty="0"/>
          </a:p>
          <a:p>
            <a:pPr lvl="3"/>
            <a:endParaRPr lang="en-GB" dirty="0"/>
          </a:p>
        </p:txBody>
      </p:sp>
      <p:sp>
        <p:nvSpPr>
          <p:cNvPr id="4" name="Content Placeholder 3">
            <a:extLst>
              <a:ext uri="{FF2B5EF4-FFF2-40B4-BE49-F238E27FC236}">
                <a16:creationId xmlns:a16="http://schemas.microsoft.com/office/drawing/2014/main" id="{434B0F03-7DD1-4974-BD95-E3D9D967F442}"/>
              </a:ext>
            </a:extLst>
          </p:cNvPr>
          <p:cNvSpPr>
            <a:spLocks noGrp="1"/>
          </p:cNvSpPr>
          <p:nvPr>
            <p:ph idx="10"/>
          </p:nvPr>
        </p:nvSpPr>
        <p:spPr>
          <a:xfrm>
            <a:off x="6353908" y="685801"/>
            <a:ext cx="2332892" cy="5492750"/>
          </a:xfrm>
        </p:spPr>
        <p:txBody>
          <a:bodyPr/>
          <a:lstStyle/>
          <a:p>
            <a:r>
              <a:rPr lang="en-GB" dirty="0"/>
              <a:t>Link Worker</a:t>
            </a:r>
          </a:p>
          <a:p>
            <a:pPr lvl="3"/>
            <a:r>
              <a:rPr lang="en-GB" dirty="0"/>
              <a:t>Rather than a specific job title, when we use the term ‘Link Worker’ we are referring to a practitioner who offers personalised supportive conversations to people living with cancer.  </a:t>
            </a:r>
          </a:p>
          <a:p>
            <a:pPr lvl="3"/>
            <a:r>
              <a:rPr lang="en-GB" dirty="0"/>
              <a:t>Link Workers are based in the organisations delivering the pilots, and may have a variety of job titles and professional backgrounds. </a:t>
            </a:r>
          </a:p>
          <a:p>
            <a:pPr lvl="3"/>
            <a:r>
              <a:rPr lang="en-GB" sz="1500" i="1" dirty="0">
                <a:solidFill>
                  <a:schemeClr val="accent1"/>
                </a:solidFill>
                <a:latin typeface="Corbel" panose="020B0503020204020204" pitchFamily="34" charset="0"/>
                <a:cs typeface="+mn-cs"/>
              </a:rPr>
              <a:t>Personalised Support</a:t>
            </a:r>
          </a:p>
          <a:p>
            <a:pPr lvl="3"/>
            <a:r>
              <a:rPr lang="en-GB" dirty="0"/>
              <a:t>When we use this term, we mean the full range of non-medical support that people living with cancer might need to maximise their quality of life.  Support may be cancer-specific in some cases, but often will not be.  It will include emotional, psychological and practical support, social care, financial and welfare advice and support to access Council services such as housing, transport and travel, leisure and education. </a:t>
            </a:r>
          </a:p>
        </p:txBody>
      </p:sp>
      <p:sp>
        <p:nvSpPr>
          <p:cNvPr id="6" name="Text Placeholder 5">
            <a:extLst>
              <a:ext uri="{FF2B5EF4-FFF2-40B4-BE49-F238E27FC236}">
                <a16:creationId xmlns:a16="http://schemas.microsoft.com/office/drawing/2014/main" id="{982E22A7-5EDA-4953-8522-B07AB5A44842}"/>
              </a:ext>
            </a:extLst>
          </p:cNvPr>
          <p:cNvSpPr>
            <a:spLocks noGrp="1"/>
          </p:cNvSpPr>
          <p:nvPr>
            <p:ph type="body" sz="quarter" idx="12"/>
          </p:nvPr>
        </p:nvSpPr>
        <p:spPr/>
        <p:txBody>
          <a:bodyPr/>
          <a:lstStyle/>
          <a:p>
            <a:endParaRPr lang="en-GB" dirty="0"/>
          </a:p>
        </p:txBody>
      </p:sp>
    </p:spTree>
    <p:extLst>
      <p:ext uri="{BB962C8B-B14F-4D97-AF65-F5344CB8AC3E}">
        <p14:creationId xmlns:p14="http://schemas.microsoft.com/office/powerpoint/2010/main" val="33121714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999BA3-59F9-42DE-9BF4-631C0C7C8604}"/>
              </a:ext>
            </a:extLst>
          </p:cNvPr>
          <p:cNvSpPr>
            <a:spLocks noGrp="1"/>
          </p:cNvSpPr>
          <p:nvPr>
            <p:ph type="title"/>
          </p:nvPr>
        </p:nvSpPr>
        <p:spPr/>
        <p:txBody>
          <a:bodyPr/>
          <a:lstStyle/>
          <a:p>
            <a:r>
              <a:rPr lang="en-GB" dirty="0"/>
              <a:t>Introduction</a:t>
            </a:r>
          </a:p>
        </p:txBody>
      </p:sp>
      <p:sp>
        <p:nvSpPr>
          <p:cNvPr id="6" name="Content Placeholder 5">
            <a:extLst>
              <a:ext uri="{FF2B5EF4-FFF2-40B4-BE49-F238E27FC236}">
                <a16:creationId xmlns:a16="http://schemas.microsoft.com/office/drawing/2014/main" id="{32DDE2AC-384D-4955-90D4-872922D2DD4A}"/>
              </a:ext>
            </a:extLst>
          </p:cNvPr>
          <p:cNvSpPr>
            <a:spLocks noGrp="1"/>
          </p:cNvSpPr>
          <p:nvPr>
            <p:ph idx="1"/>
          </p:nvPr>
        </p:nvSpPr>
        <p:spPr/>
        <p:txBody>
          <a:bodyPr/>
          <a:lstStyle/>
          <a:p>
            <a:r>
              <a:rPr lang="en-GB" dirty="0"/>
              <a:t>Powys is a large rural county in Wales, with a population of just over 133,000 people spread across an area of around 2,000 square miles.</a:t>
            </a:r>
          </a:p>
          <a:p>
            <a:pPr lvl="3"/>
            <a:r>
              <a:rPr lang="en-GB" dirty="0"/>
              <a:t>Powys Teaching Health Board provides health services in the county, and aims to maximise local provision through GPs, primary care, community hospitals and community services.  There is no District General Hospital in Powys.  Local residents receive the majority of their cancer diagnostics, assessment, treatment and care in a variety of NHS centres across Wales and over the border into England, depending on where they live and their tumour site.  Consequently, they often have long journeys for their treatment and follow up reviews.  The variety of treatment centres, operating within two different national health systems, makes for variable patient experience over which Powys Teaching Health Board currently has limited influence.  There are also challenges with access to accurate patient data across such a fragmented system, which impacts on the ability to understand the cancer population in Powys and plan accordingly.</a:t>
            </a:r>
          </a:p>
          <a:p>
            <a:pPr lvl="3"/>
            <a:r>
              <a:rPr lang="en-GB" dirty="0"/>
              <a:t>Powys County Council is the local authority for the county, providing a wide range of services to the people of Powys.  These include social care, housing, roads, transport, digital connectivity, education, leisure, libraries. Powys County Council benefits from having an established benefits team in partnership with Macmillan, providing a holistic approach to financial support for people diagnosed with Cancer. Provision of these essential services across such a large and rural geographical area, creates access challenges for people living outside of the main population centres.  </a:t>
            </a:r>
          </a:p>
        </p:txBody>
      </p:sp>
      <p:sp>
        <p:nvSpPr>
          <p:cNvPr id="8" name="Text Placeholder 7">
            <a:extLst>
              <a:ext uri="{FF2B5EF4-FFF2-40B4-BE49-F238E27FC236}">
                <a16:creationId xmlns:a16="http://schemas.microsoft.com/office/drawing/2014/main" id="{F0767561-137E-449F-89A9-24D6E089E152}"/>
              </a:ext>
            </a:extLst>
          </p:cNvPr>
          <p:cNvSpPr>
            <a:spLocks noGrp="1"/>
          </p:cNvSpPr>
          <p:nvPr>
            <p:ph type="body" sz="quarter" idx="10"/>
          </p:nvPr>
        </p:nvSpPr>
        <p:spPr/>
        <p:txBody>
          <a:bodyPr/>
          <a:lstStyle/>
          <a:p>
            <a:endParaRPr lang="en-GB" dirty="0"/>
          </a:p>
        </p:txBody>
      </p:sp>
      <p:sp>
        <p:nvSpPr>
          <p:cNvPr id="3" name="AutoShape 4">
            <a:extLst>
              <a:ext uri="{FF2B5EF4-FFF2-40B4-BE49-F238E27FC236}">
                <a16:creationId xmlns:a16="http://schemas.microsoft.com/office/drawing/2014/main" id="{753348BF-5A7B-46A7-804D-C6138F60D8BD}"/>
              </a:ext>
            </a:extLst>
          </p:cNvPr>
          <p:cNvSpPr>
            <a:spLocks noChangeAspect="1" noChangeArrowheads="1"/>
          </p:cNvSpPr>
          <p:nvPr/>
        </p:nvSpPr>
        <p:spPr bwMode="auto">
          <a:xfrm>
            <a:off x="656355" y="1913828"/>
            <a:ext cx="2982897" cy="2982897"/>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dirty="0"/>
          </a:p>
        </p:txBody>
      </p:sp>
      <p:pic>
        <p:nvPicPr>
          <p:cNvPr id="4" name="Picture 3">
            <a:extLst>
              <a:ext uri="{FF2B5EF4-FFF2-40B4-BE49-F238E27FC236}">
                <a16:creationId xmlns:a16="http://schemas.microsoft.com/office/drawing/2014/main" id="{A9CF0F47-9577-414F-B1A0-78D7E4B27555}"/>
              </a:ext>
            </a:extLst>
          </p:cNvPr>
          <p:cNvPicPr>
            <a:picLocks noChangeAspect="1"/>
          </p:cNvPicPr>
          <p:nvPr/>
        </p:nvPicPr>
        <p:blipFill>
          <a:blip r:embed="rId2">
            <a:extLst>
              <a:ext uri="{BEBA8EAE-BF5A-486C-A8C5-ECC9F3942E4B}">
                <a14:imgProps xmlns:a14="http://schemas.microsoft.com/office/drawing/2010/main">
                  <a14:imgLayer r:embed="rId3">
                    <a14:imgEffect>
                      <a14:saturation sat="0"/>
                    </a14:imgEffect>
                  </a14:imgLayer>
                </a14:imgProps>
              </a:ext>
            </a:extLst>
          </a:blip>
          <a:stretch>
            <a:fillRect/>
          </a:stretch>
        </p:blipFill>
        <p:spPr>
          <a:xfrm>
            <a:off x="466529" y="1865691"/>
            <a:ext cx="2708232" cy="3235911"/>
          </a:xfrm>
          <a:prstGeom prst="rect">
            <a:avLst/>
          </a:prstGeom>
        </p:spPr>
      </p:pic>
    </p:spTree>
    <p:extLst>
      <p:ext uri="{BB962C8B-B14F-4D97-AF65-F5344CB8AC3E}">
        <p14:creationId xmlns:p14="http://schemas.microsoft.com/office/powerpoint/2010/main" val="381669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09AA7C4-3D26-4A5D-9CDF-0AE7A2A5C604}"/>
              </a:ext>
            </a:extLst>
          </p:cNvPr>
          <p:cNvSpPr>
            <a:spLocks noGrp="1"/>
          </p:cNvSpPr>
          <p:nvPr>
            <p:ph type="title"/>
          </p:nvPr>
        </p:nvSpPr>
        <p:spPr/>
        <p:txBody>
          <a:bodyPr/>
          <a:lstStyle/>
          <a:p>
            <a:r>
              <a:rPr lang="en-GB" dirty="0"/>
              <a:t>Powys and its unique context</a:t>
            </a:r>
          </a:p>
        </p:txBody>
      </p:sp>
      <p:sp>
        <p:nvSpPr>
          <p:cNvPr id="8" name="Content Placeholder 7">
            <a:extLst>
              <a:ext uri="{FF2B5EF4-FFF2-40B4-BE49-F238E27FC236}">
                <a16:creationId xmlns:a16="http://schemas.microsoft.com/office/drawing/2014/main" id="{D5691FF3-D1CE-4282-87CA-88F62AF8B968}"/>
              </a:ext>
            </a:extLst>
          </p:cNvPr>
          <p:cNvSpPr>
            <a:spLocks noGrp="1"/>
          </p:cNvSpPr>
          <p:nvPr>
            <p:ph idx="1"/>
          </p:nvPr>
        </p:nvSpPr>
        <p:spPr/>
        <p:txBody>
          <a:bodyPr/>
          <a:lstStyle/>
          <a:p>
            <a:r>
              <a:rPr lang="en-GB" dirty="0"/>
              <a:t>Powys’ geography creates some unique challenges for planning and delivering services</a:t>
            </a:r>
          </a:p>
          <a:p>
            <a:pPr lvl="4"/>
            <a:r>
              <a:rPr lang="en-GB" dirty="0"/>
              <a:t>Absence of District General Hospital and reliance on Health Trusts and Boards outside the county, which means people always have to travel for specialist treatment</a:t>
            </a:r>
          </a:p>
          <a:p>
            <a:pPr lvl="4"/>
            <a:r>
              <a:rPr lang="en-GB" dirty="0"/>
              <a:t>Rural geography is combined with high levels of rural poverty</a:t>
            </a:r>
          </a:p>
          <a:p>
            <a:pPr lvl="4"/>
            <a:r>
              <a:rPr lang="en-GB" dirty="0"/>
              <a:t>Population density is low across much of the county; many people live far from a town, and the towns themselves are relatively small with limited services</a:t>
            </a:r>
          </a:p>
          <a:p>
            <a:pPr lvl="4"/>
            <a:r>
              <a:rPr lang="en-GB" dirty="0"/>
              <a:t>Digital connectivity is very poor outside the main towns, which prevents use of online tools and delivery models</a:t>
            </a:r>
          </a:p>
          <a:p>
            <a:pPr lvl="4"/>
            <a:r>
              <a:rPr lang="en-GB" dirty="0"/>
              <a:t>Digital poverty </a:t>
            </a:r>
            <a:r>
              <a:rPr lang="en-GB" baseline="30000" dirty="0"/>
              <a:t>1 </a:t>
            </a:r>
            <a:r>
              <a:rPr lang="en-GB" dirty="0"/>
              <a:t>prevents many people from using online services even where connectivity permits</a:t>
            </a:r>
          </a:p>
          <a:p>
            <a:pPr lvl="4"/>
            <a:r>
              <a:rPr lang="en-GB" dirty="0"/>
              <a:t>High percentage of people who’s first language is Welsh, and challenges in providing services in Welsh</a:t>
            </a:r>
          </a:p>
        </p:txBody>
      </p:sp>
      <p:sp>
        <p:nvSpPr>
          <p:cNvPr id="12" name="Content Placeholder 11">
            <a:extLst>
              <a:ext uri="{FF2B5EF4-FFF2-40B4-BE49-F238E27FC236}">
                <a16:creationId xmlns:a16="http://schemas.microsoft.com/office/drawing/2014/main" id="{FE760892-6EF9-4A92-A739-66AB7F475871}"/>
              </a:ext>
            </a:extLst>
          </p:cNvPr>
          <p:cNvSpPr>
            <a:spLocks noGrp="1"/>
          </p:cNvSpPr>
          <p:nvPr>
            <p:ph idx="10"/>
          </p:nvPr>
        </p:nvSpPr>
        <p:spPr>
          <a:xfrm>
            <a:off x="6353908" y="685800"/>
            <a:ext cx="2332892" cy="6172200"/>
          </a:xfrm>
        </p:spPr>
        <p:txBody>
          <a:bodyPr/>
          <a:lstStyle/>
          <a:p>
            <a:r>
              <a:rPr lang="en-GB" dirty="0"/>
              <a:t>However, Powys has a number of assets that can support local service innovation                   </a:t>
            </a:r>
          </a:p>
          <a:p>
            <a:pPr lvl="4"/>
            <a:r>
              <a:rPr lang="en-GB" dirty="0"/>
              <a:t>A vibrant voluntary sector committed to supporting local people </a:t>
            </a:r>
          </a:p>
          <a:p>
            <a:pPr lvl="4"/>
            <a:r>
              <a:rPr lang="en-GB" dirty="0"/>
              <a:t>3422 unpaid carers providing care and support to local people</a:t>
            </a:r>
          </a:p>
          <a:p>
            <a:pPr lvl="4"/>
            <a:r>
              <a:rPr lang="en-GB" dirty="0"/>
              <a:t>A strong partnership between the Health Board and County Council that pre-dates the recently introduced Regional Partnership Board</a:t>
            </a:r>
          </a:p>
          <a:p>
            <a:pPr lvl="4"/>
            <a:r>
              <a:rPr lang="en-GB" dirty="0"/>
              <a:t>A genuine commitment to improving the cancer journey for local people, with strong relationships across the three strategic partner organisations and a small number of key partners in the voluntary sector</a:t>
            </a:r>
          </a:p>
          <a:p>
            <a:pPr lvl="4"/>
            <a:r>
              <a:rPr lang="en-GB" dirty="0"/>
              <a:t>Recent appointment of a Cancer Tracker role for Powys</a:t>
            </a:r>
          </a:p>
          <a:p>
            <a:pPr lvl="4"/>
            <a:r>
              <a:rPr lang="en-GB" dirty="0"/>
              <a:t>Local commitment to digital transformation in the Powys Health and Care Strategy </a:t>
            </a:r>
            <a:r>
              <a:rPr lang="en-GB" baseline="30000" dirty="0"/>
              <a:t>2 </a:t>
            </a:r>
            <a:r>
              <a:rPr lang="en-GB" dirty="0"/>
              <a:t>,to increase connectivity and reduce digital poverty</a:t>
            </a:r>
          </a:p>
          <a:p>
            <a:pPr lvl="4"/>
            <a:r>
              <a:rPr lang="en-GB" dirty="0"/>
              <a:t>Established Welfare Benefits team</a:t>
            </a:r>
          </a:p>
        </p:txBody>
      </p:sp>
      <p:sp>
        <p:nvSpPr>
          <p:cNvPr id="14" name="Text Placeholder 13">
            <a:extLst>
              <a:ext uri="{FF2B5EF4-FFF2-40B4-BE49-F238E27FC236}">
                <a16:creationId xmlns:a16="http://schemas.microsoft.com/office/drawing/2014/main" id="{DF94B325-11E3-42D5-85EE-AFC709C6A6A9}"/>
              </a:ext>
            </a:extLst>
          </p:cNvPr>
          <p:cNvSpPr>
            <a:spLocks noGrp="1"/>
          </p:cNvSpPr>
          <p:nvPr>
            <p:ph type="body" sz="quarter" idx="11"/>
          </p:nvPr>
        </p:nvSpPr>
        <p:spPr>
          <a:xfrm>
            <a:off x="458191" y="6237962"/>
            <a:ext cx="6738787" cy="547332"/>
          </a:xfrm>
        </p:spPr>
        <p:txBody>
          <a:bodyPr/>
          <a:lstStyle/>
          <a:p>
            <a:r>
              <a:rPr lang="en-GB" sz="1050" dirty="0">
                <a:solidFill>
                  <a:schemeClr val="accent1">
                    <a:lumMod val="75000"/>
                  </a:schemeClr>
                </a:solidFill>
              </a:rPr>
              <a:t>1. </a:t>
            </a:r>
            <a:r>
              <a:rPr lang="en-GB" sz="1050" u="none" strike="noStrike" dirty="0">
                <a:solidFill>
                  <a:schemeClr val="accent1">
                    <a:lumMod val="75000"/>
                  </a:schemeClr>
                </a:solidFill>
                <a:effectLst/>
                <a:latin typeface="Segoe UI" panose="020B0502040204020203" pitchFamily="34" charset="0"/>
                <a:ea typeface="Calibri" panose="020F0502020204030204" pitchFamily="34" charset="0"/>
                <a:hlinkClick r:id="rId2">
                  <a:extLst>
                    <a:ext uri="{A12FA001-AC4F-418D-AE19-62706E023703}">
                      <ahyp:hlinkClr xmlns:ahyp="http://schemas.microsoft.com/office/drawing/2018/hyperlinkcolor" val="tx"/>
                    </a:ext>
                  </a:extLst>
                </a:hlinkClick>
              </a:rPr>
              <a:t>https://www.wcpp.org.uk/commentary/rural-poverty-the-case-of-powys/</a:t>
            </a:r>
            <a:r>
              <a:rPr lang="en-GB" sz="1050" u="none" strike="noStrike" dirty="0">
                <a:solidFill>
                  <a:schemeClr val="accent1">
                    <a:lumMod val="75000"/>
                  </a:schemeClr>
                </a:solidFill>
                <a:effectLst/>
                <a:latin typeface="Segoe UI" panose="020B0502040204020203" pitchFamily="34" charset="0"/>
                <a:ea typeface="Calibri" panose="020F0502020204030204" pitchFamily="34" charset="0"/>
              </a:rPr>
              <a:t> </a:t>
            </a:r>
            <a:endParaRPr lang="en-GB" sz="1050" dirty="0">
              <a:solidFill>
                <a:schemeClr val="accent1">
                  <a:lumMod val="75000"/>
                </a:schemeClr>
              </a:solidFill>
              <a:effectLst/>
              <a:latin typeface="Calibri" panose="020F0502020204030204" pitchFamily="34" charset="0"/>
              <a:ea typeface="Calibri" panose="020F0502020204030204" pitchFamily="34" charset="0"/>
            </a:endParaRPr>
          </a:p>
          <a:p>
            <a:r>
              <a:rPr lang="en-GB" sz="1050" dirty="0">
                <a:solidFill>
                  <a:schemeClr val="accent1">
                    <a:lumMod val="75000"/>
                  </a:schemeClr>
                </a:solidFill>
                <a:latin typeface="Segoe UI" panose="020B0502040204020203" pitchFamily="34" charset="0"/>
              </a:rPr>
              <a:t>2. </a:t>
            </a:r>
            <a:r>
              <a:rPr lang="en-GB" sz="1050" dirty="0">
                <a:solidFill>
                  <a:schemeClr val="accent1">
                    <a:lumMod val="75000"/>
                  </a:schemeClr>
                </a:solidFill>
                <a:latin typeface="Segoe UI" panose="020B0502040204020203" pitchFamily="34" charset="0"/>
                <a:hlinkClick r:id="rId3">
                  <a:extLst>
                    <a:ext uri="{A12FA001-AC4F-418D-AE19-62706E023703}">
                      <ahyp:hlinkClr xmlns:ahyp="http://schemas.microsoft.com/office/drawing/2018/hyperlinkcolor" val="tx"/>
                    </a:ext>
                  </a:extLst>
                </a:hlinkClick>
              </a:rPr>
              <a:t>Our Strategy - Powys Teaching Health Board (</a:t>
            </a:r>
            <a:r>
              <a:rPr lang="en-GB" sz="1050" dirty="0" err="1">
                <a:solidFill>
                  <a:schemeClr val="accent1">
                    <a:lumMod val="75000"/>
                  </a:schemeClr>
                </a:solidFill>
                <a:latin typeface="Segoe UI" panose="020B0502040204020203" pitchFamily="34" charset="0"/>
                <a:hlinkClick r:id="rId3">
                  <a:extLst>
                    <a:ext uri="{A12FA001-AC4F-418D-AE19-62706E023703}">
                      <ahyp:hlinkClr xmlns:ahyp="http://schemas.microsoft.com/office/drawing/2018/hyperlinkcolor" val="tx"/>
                    </a:ext>
                  </a:extLst>
                </a:hlinkClick>
              </a:rPr>
              <a:t>nhs.wales</a:t>
            </a:r>
            <a:r>
              <a:rPr lang="en-GB" sz="1050" dirty="0">
                <a:solidFill>
                  <a:schemeClr val="accent1">
                    <a:lumMod val="75000"/>
                  </a:schemeClr>
                </a:solidFill>
                <a:latin typeface="Segoe UI" panose="020B0502040204020203" pitchFamily="34" charset="0"/>
                <a:hlinkClick r:id="rId3">
                  <a:extLst>
                    <a:ext uri="{A12FA001-AC4F-418D-AE19-62706E023703}">
                      <ahyp:hlinkClr xmlns:ahyp="http://schemas.microsoft.com/office/drawing/2018/hyperlinkcolor" val="tx"/>
                    </a:ext>
                  </a:extLst>
                </a:hlinkClick>
              </a:rPr>
              <a:t>)</a:t>
            </a:r>
            <a:r>
              <a:rPr lang="en-GB" sz="1050" dirty="0">
                <a:solidFill>
                  <a:schemeClr val="accent1">
                    <a:lumMod val="75000"/>
                  </a:schemeClr>
                </a:solidFill>
                <a:latin typeface="Segoe UI" panose="020B0502040204020203" pitchFamily="34" charset="0"/>
              </a:rPr>
              <a:t> </a:t>
            </a:r>
          </a:p>
          <a:p>
            <a:endParaRPr lang="en-GB" dirty="0"/>
          </a:p>
        </p:txBody>
      </p:sp>
    </p:spTree>
    <p:extLst>
      <p:ext uri="{BB962C8B-B14F-4D97-AF65-F5344CB8AC3E}">
        <p14:creationId xmlns:p14="http://schemas.microsoft.com/office/powerpoint/2010/main" val="244451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F4690-16CC-420B-B571-9E1DDE761F28}"/>
              </a:ext>
            </a:extLst>
          </p:cNvPr>
          <p:cNvSpPr>
            <a:spLocks noGrp="1"/>
          </p:cNvSpPr>
          <p:nvPr>
            <p:ph type="title"/>
          </p:nvPr>
        </p:nvSpPr>
        <p:spPr/>
        <p:txBody>
          <a:bodyPr/>
          <a:lstStyle/>
          <a:p>
            <a:r>
              <a:rPr lang="en-GB" dirty="0"/>
              <a:t>Improving the Cancer Journey in Powys</a:t>
            </a:r>
          </a:p>
        </p:txBody>
      </p:sp>
      <p:sp>
        <p:nvSpPr>
          <p:cNvPr id="3" name="Content Placeholder 2">
            <a:extLst>
              <a:ext uri="{FF2B5EF4-FFF2-40B4-BE49-F238E27FC236}">
                <a16:creationId xmlns:a16="http://schemas.microsoft.com/office/drawing/2014/main" id="{FE11D858-4C61-43CC-B2DE-EE1FC4867B41}"/>
              </a:ext>
            </a:extLst>
          </p:cNvPr>
          <p:cNvSpPr>
            <a:spLocks noGrp="1"/>
          </p:cNvSpPr>
          <p:nvPr>
            <p:ph idx="1"/>
          </p:nvPr>
        </p:nvSpPr>
        <p:spPr/>
        <p:txBody>
          <a:bodyPr/>
          <a:lstStyle/>
          <a:p>
            <a:r>
              <a:rPr lang="en-GB" dirty="0"/>
              <a:t>In 2016, Powys Teaching Health Board, Powys County Council and Macmillan Cancer Support formed a strategic partnership to explore ways of improving services for people living with cancer in the county.  </a:t>
            </a:r>
          </a:p>
          <a:p>
            <a:pPr lvl="3"/>
            <a:r>
              <a:rPr lang="en-GB" dirty="0"/>
              <a:t>This centred on providing personalised holistic support for people living with cancer, to help meet their wider non-medical needs, which an increasing evidence base shows have an influence on an individual’s cancer journey and their quality of life.  This led to the development of the ‘Improving Cancer Journey in Powys’ programme (ICJ), inspired by the principles of the Macmillan ICJ programme that originated in Glasgow and is now being adopted in various other parts of the UK.</a:t>
            </a:r>
          </a:p>
          <a:p>
            <a:pPr lvl="3"/>
            <a:r>
              <a:rPr lang="en-GB" dirty="0"/>
              <a:t>National and local policy aims to provide equitable access to holistic, seamlessly co-ordinated care and support, with a focus on wellbeing as well as physical health.  However, conversations about needs and support commonly take place in settings close to treatment centres, which are often not easily accessible for Powys residents.  </a:t>
            </a:r>
          </a:p>
          <a:p>
            <a:pPr lvl="3">
              <a:lnSpc>
                <a:spcPct val="120000"/>
              </a:lnSpc>
              <a:spcAft>
                <a:spcPts val="700"/>
              </a:spcAft>
              <a:tabLst>
                <a:tab pos="288290" algn="l"/>
              </a:tabLst>
            </a:pPr>
            <a:r>
              <a:rPr lang="en-GB" dirty="0"/>
              <a:t>It is unlikely that the location of cancer treatment centres will change in the foreseeable future; Powys has too small a population to support localised specialist cancer services. However, it is possible to improve local access to person-centred non-medical support, so that people living with cancer in Powys can receive support to address their worries, concerns and needs closer to home.  </a:t>
            </a:r>
          </a:p>
          <a:p>
            <a:pPr lvl="1" indent="-171450">
              <a:lnSpc>
                <a:spcPct val="120000"/>
              </a:lnSpc>
              <a:spcAft>
                <a:spcPts val="700"/>
              </a:spcAft>
              <a:buNone/>
              <a:tabLst>
                <a:tab pos="288290" algn="l"/>
              </a:tabLst>
            </a:pPr>
            <a:r>
              <a:rPr lang="en-GB" sz="1100" i="0" dirty="0">
                <a:solidFill>
                  <a:schemeClr val="tx2"/>
                </a:solidFill>
                <a:latin typeface="Microsoft New Tai Lue" panose="020B0502040204020203" pitchFamily="34" charset="0"/>
                <a:cs typeface="Microsoft New Tai Lue" panose="020B0502040204020203" pitchFamily="34" charset="0"/>
              </a:rPr>
              <a:t>This is the focus of Improving the Cancer Journey in Powys: to develop a sustainable, supportive, integrated community model of care to support people living with cancer in Powys.</a:t>
            </a:r>
          </a:p>
          <a:p>
            <a:pPr lvl="1" indent="-171450">
              <a:lnSpc>
                <a:spcPct val="120000"/>
              </a:lnSpc>
              <a:spcAft>
                <a:spcPts val="700"/>
              </a:spcAft>
              <a:buNone/>
              <a:tabLst>
                <a:tab pos="288290" algn="l"/>
              </a:tabLst>
            </a:pPr>
            <a:endParaRPr lang="en-GB" sz="1100" i="0" dirty="0">
              <a:solidFill>
                <a:schemeClr val="tx2"/>
              </a:solidFill>
              <a:latin typeface="Microsoft New Tai Lue" panose="020B0502040204020203" pitchFamily="34" charset="0"/>
              <a:cs typeface="Microsoft New Tai Lue" panose="020B0502040204020203" pitchFamily="34" charset="0"/>
            </a:endParaRPr>
          </a:p>
          <a:p>
            <a:pPr lvl="3">
              <a:lnSpc>
                <a:spcPct val="120000"/>
              </a:lnSpc>
              <a:spcAft>
                <a:spcPts val="700"/>
              </a:spcAft>
              <a:tabLst>
                <a:tab pos="288290" algn="l"/>
              </a:tabLst>
            </a:pPr>
            <a:endParaRPr lang="en-GB" dirty="0"/>
          </a:p>
        </p:txBody>
      </p:sp>
      <p:sp>
        <p:nvSpPr>
          <p:cNvPr id="6" name="Text Placeholder 5">
            <a:extLst>
              <a:ext uri="{FF2B5EF4-FFF2-40B4-BE49-F238E27FC236}">
                <a16:creationId xmlns:a16="http://schemas.microsoft.com/office/drawing/2014/main" id="{52EBA1A2-9B34-434B-9C88-0017859AF14C}"/>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21697208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B52DBE-97A1-4D56-A062-57239C469A92}"/>
              </a:ext>
            </a:extLst>
          </p:cNvPr>
          <p:cNvSpPr>
            <a:spLocks noGrp="1"/>
          </p:cNvSpPr>
          <p:nvPr>
            <p:ph type="title"/>
          </p:nvPr>
        </p:nvSpPr>
        <p:spPr/>
        <p:txBody>
          <a:bodyPr/>
          <a:lstStyle/>
          <a:p>
            <a:r>
              <a:rPr lang="en-GB" dirty="0"/>
              <a:t>What ICJ in Powys will do</a:t>
            </a:r>
          </a:p>
        </p:txBody>
      </p:sp>
      <p:sp>
        <p:nvSpPr>
          <p:cNvPr id="8" name="Content Placeholder 7">
            <a:extLst>
              <a:ext uri="{FF2B5EF4-FFF2-40B4-BE49-F238E27FC236}">
                <a16:creationId xmlns:a16="http://schemas.microsoft.com/office/drawing/2014/main" id="{E98D8A48-1924-4CC3-ACDA-62ED2B7345AE}"/>
              </a:ext>
            </a:extLst>
          </p:cNvPr>
          <p:cNvSpPr>
            <a:spLocks noGrp="1"/>
          </p:cNvSpPr>
          <p:nvPr>
            <p:ph idx="1"/>
          </p:nvPr>
        </p:nvSpPr>
        <p:spPr>
          <a:xfrm>
            <a:off x="3827585" y="685800"/>
            <a:ext cx="2321755" cy="3220375"/>
          </a:xfrm>
        </p:spPr>
        <p:txBody>
          <a:bodyPr/>
          <a:lstStyle/>
          <a:p>
            <a:r>
              <a:rPr lang="en-GB" sz="1600" dirty="0"/>
              <a:t>ICJ in Powys aims to ensure that every Powys resident* with a cancer diagnosis is offered a personalised supportive conversation, which explores their holistic needs and results in a care plan and access to appropriate support as close to home as possible.</a:t>
            </a:r>
          </a:p>
          <a:p>
            <a:endParaRPr lang="en-GB" dirty="0"/>
          </a:p>
        </p:txBody>
      </p:sp>
      <p:sp>
        <p:nvSpPr>
          <p:cNvPr id="9" name="Content Placeholder 8">
            <a:extLst>
              <a:ext uri="{FF2B5EF4-FFF2-40B4-BE49-F238E27FC236}">
                <a16:creationId xmlns:a16="http://schemas.microsoft.com/office/drawing/2014/main" id="{A84F2CFE-245E-42FC-B3E3-D4074603DE50}"/>
              </a:ext>
            </a:extLst>
          </p:cNvPr>
          <p:cNvSpPr>
            <a:spLocks noGrp="1"/>
          </p:cNvSpPr>
          <p:nvPr>
            <p:ph idx="10"/>
          </p:nvPr>
        </p:nvSpPr>
        <p:spPr>
          <a:xfrm>
            <a:off x="6337673" y="682625"/>
            <a:ext cx="2332892" cy="5492750"/>
          </a:xfrm>
        </p:spPr>
        <p:txBody>
          <a:bodyPr/>
          <a:lstStyle/>
          <a:p>
            <a:r>
              <a:rPr lang="en-GB" sz="1100" i="0" dirty="0">
                <a:solidFill>
                  <a:schemeClr val="tx2"/>
                </a:solidFill>
                <a:latin typeface="Microsoft New Tai Lue" panose="020B0502040204020203" pitchFamily="34" charset="0"/>
                <a:cs typeface="Microsoft New Tai Lue" panose="020B0502040204020203" pitchFamily="34" charset="0"/>
              </a:rPr>
              <a:t>The programme has involved people affected by cancer and those supporting people with cancer, to:</a:t>
            </a:r>
          </a:p>
          <a:p>
            <a:pPr lvl="4"/>
            <a:r>
              <a:rPr lang="en-GB" sz="1100" i="0" dirty="0">
                <a:solidFill>
                  <a:schemeClr val="tx2"/>
                </a:solidFill>
                <a:latin typeface="Microsoft New Tai Lue" panose="020B0502040204020203" pitchFamily="34" charset="0"/>
                <a:cs typeface="Microsoft New Tai Lue" panose="020B0502040204020203" pitchFamily="34" charset="0"/>
              </a:rPr>
              <a:t>Develop a deeper understanding of issues and experiences of local people living with cancer </a:t>
            </a:r>
          </a:p>
          <a:p>
            <a:pPr lvl="4"/>
            <a:r>
              <a:rPr lang="en-GB" sz="1100" i="0" dirty="0">
                <a:solidFill>
                  <a:schemeClr val="tx2"/>
                </a:solidFill>
                <a:latin typeface="Microsoft New Tai Lue" panose="020B0502040204020203" pitchFamily="34" charset="0"/>
                <a:cs typeface="Microsoft New Tai Lue" panose="020B0502040204020203" pitchFamily="34" charset="0"/>
              </a:rPr>
              <a:t>Review how and where people living with cancer in Powys currently receive treatment and personalised support </a:t>
            </a:r>
          </a:p>
          <a:p>
            <a:pPr lvl="4"/>
            <a:r>
              <a:rPr lang="en-GB" sz="1100" i="0" dirty="0">
                <a:solidFill>
                  <a:schemeClr val="tx2"/>
                </a:solidFill>
                <a:latin typeface="Microsoft New Tai Lue" panose="020B0502040204020203" pitchFamily="34" charset="0"/>
                <a:cs typeface="Microsoft New Tai Lue" panose="020B0502040204020203" pitchFamily="34" charset="0"/>
              </a:rPr>
              <a:t>Based on this evidence, develop a number of pilot approaches to providing personalised support conversations, to be trialled and evaluated </a:t>
            </a:r>
          </a:p>
          <a:p>
            <a:pPr lvl="3"/>
            <a:r>
              <a:rPr lang="en-GB" dirty="0"/>
              <a:t>Once the pilot approaches have been evaluated, the intention is to develop a business case for extending provision of the successful approach(es) for all Powys residents with a cancer diagnosis.</a:t>
            </a:r>
            <a:endParaRPr lang="en-GB" i="0" dirty="0">
              <a:solidFill>
                <a:schemeClr val="tx2"/>
              </a:solidFill>
              <a:latin typeface="Microsoft New Tai Lue" panose="020B0502040204020203" pitchFamily="34" charset="0"/>
              <a:cs typeface="Microsoft New Tai Lue" panose="020B0502040204020203" pitchFamily="34" charset="0"/>
            </a:endParaRPr>
          </a:p>
        </p:txBody>
      </p:sp>
      <p:sp>
        <p:nvSpPr>
          <p:cNvPr id="10" name="Text Placeholder 9">
            <a:extLst>
              <a:ext uri="{FF2B5EF4-FFF2-40B4-BE49-F238E27FC236}">
                <a16:creationId xmlns:a16="http://schemas.microsoft.com/office/drawing/2014/main" id="{DEAC3AA9-3FB8-4144-A50E-FE0DFEC98CB1}"/>
              </a:ext>
            </a:extLst>
          </p:cNvPr>
          <p:cNvSpPr>
            <a:spLocks noGrp="1"/>
          </p:cNvSpPr>
          <p:nvPr>
            <p:ph type="body" sz="quarter" idx="11"/>
          </p:nvPr>
        </p:nvSpPr>
        <p:spPr/>
        <p:txBody>
          <a:bodyPr/>
          <a:lstStyle/>
          <a:p>
            <a:endParaRPr lang="en-GB" dirty="0"/>
          </a:p>
        </p:txBody>
      </p:sp>
      <p:sp>
        <p:nvSpPr>
          <p:cNvPr id="11" name="TextBox 10">
            <a:extLst>
              <a:ext uri="{FF2B5EF4-FFF2-40B4-BE49-F238E27FC236}">
                <a16:creationId xmlns:a16="http://schemas.microsoft.com/office/drawing/2014/main" id="{8CB87A19-7207-4ED5-BD9B-D6D0ABB6CEFC}"/>
              </a:ext>
            </a:extLst>
          </p:cNvPr>
          <p:cNvSpPr txBox="1"/>
          <p:nvPr/>
        </p:nvSpPr>
        <p:spPr>
          <a:xfrm>
            <a:off x="569480" y="5834344"/>
            <a:ext cx="1779289" cy="261610"/>
          </a:xfrm>
          <a:prstGeom prst="rect">
            <a:avLst/>
          </a:prstGeom>
          <a:noFill/>
        </p:spPr>
        <p:txBody>
          <a:bodyPr wrap="square" rtlCol="0">
            <a:spAutoFit/>
          </a:bodyPr>
          <a:lstStyle/>
          <a:p>
            <a:r>
              <a:rPr lang="en-GB" sz="1100" dirty="0">
                <a:solidFill>
                  <a:schemeClr val="tx2"/>
                </a:solidFill>
                <a:latin typeface="Microsoft New Tai Lue" panose="020B0502040204020203" pitchFamily="34" charset="0"/>
                <a:cs typeface="Microsoft New Tai Lue" panose="020B0502040204020203" pitchFamily="34" charset="0"/>
              </a:rPr>
              <a:t>*Aged over 18</a:t>
            </a:r>
          </a:p>
        </p:txBody>
      </p:sp>
    </p:spTree>
    <p:extLst>
      <p:ext uri="{BB962C8B-B14F-4D97-AF65-F5344CB8AC3E}">
        <p14:creationId xmlns:p14="http://schemas.microsoft.com/office/powerpoint/2010/main" val="4129888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27B77-BAB6-40EF-BA2C-6F736F4F5EB7}"/>
              </a:ext>
            </a:extLst>
          </p:cNvPr>
          <p:cNvSpPr>
            <a:spLocks noGrp="1"/>
          </p:cNvSpPr>
          <p:nvPr>
            <p:ph type="title"/>
          </p:nvPr>
        </p:nvSpPr>
        <p:spPr/>
        <p:txBody>
          <a:bodyPr/>
          <a:lstStyle/>
          <a:p>
            <a:r>
              <a:rPr lang="en-GB" dirty="0"/>
              <a:t>Developing a Theory of Change for ICJ in Powys</a:t>
            </a:r>
          </a:p>
        </p:txBody>
      </p:sp>
      <p:sp>
        <p:nvSpPr>
          <p:cNvPr id="3" name="Content Placeholder 2">
            <a:extLst>
              <a:ext uri="{FF2B5EF4-FFF2-40B4-BE49-F238E27FC236}">
                <a16:creationId xmlns:a16="http://schemas.microsoft.com/office/drawing/2014/main" id="{2837DB2C-148E-4FD3-B4A4-33AC31A902C4}"/>
              </a:ext>
            </a:extLst>
          </p:cNvPr>
          <p:cNvSpPr>
            <a:spLocks noGrp="1"/>
          </p:cNvSpPr>
          <p:nvPr>
            <p:ph idx="1"/>
          </p:nvPr>
        </p:nvSpPr>
        <p:spPr/>
        <p:txBody>
          <a:bodyPr/>
          <a:lstStyle/>
          <a:p>
            <a:r>
              <a:rPr lang="en-GB" dirty="0"/>
              <a:t>Theory of Change is a method for explaining the theory or working hypothesis underpinning an intervention.  It describes the changes the programme wants to achieve and the ways in which these will be achieved.</a:t>
            </a:r>
          </a:p>
          <a:p>
            <a:pPr lvl="3"/>
            <a:r>
              <a:rPr lang="en-GB" dirty="0"/>
              <a:t>Developing a Theory of Change helps the programme partners make explicit their assumptions about how the programme will make a difference, and develop a shared understanding of the way their actions and early results will contribute to longer term change.</a:t>
            </a:r>
          </a:p>
          <a:p>
            <a:pPr lvl="3"/>
            <a:r>
              <a:rPr lang="en-GB" dirty="0"/>
              <a:t>It can be an invaluable first step in designing a programme evaluation, as it sets out the programme’s expected short and long term results.  This enables an evaluator to design methods which measure their achievement.</a:t>
            </a:r>
          </a:p>
        </p:txBody>
      </p:sp>
      <p:sp>
        <p:nvSpPr>
          <p:cNvPr id="4" name="Content Placeholder 3">
            <a:extLst>
              <a:ext uri="{FF2B5EF4-FFF2-40B4-BE49-F238E27FC236}">
                <a16:creationId xmlns:a16="http://schemas.microsoft.com/office/drawing/2014/main" id="{12A51F9B-6346-46E4-8F83-DFCDB85FFFBB}"/>
              </a:ext>
            </a:extLst>
          </p:cNvPr>
          <p:cNvSpPr>
            <a:spLocks noGrp="1"/>
          </p:cNvSpPr>
          <p:nvPr>
            <p:ph idx="10"/>
          </p:nvPr>
        </p:nvSpPr>
        <p:spPr/>
        <p:txBody>
          <a:bodyPr/>
          <a:lstStyle/>
          <a:p>
            <a:pPr lvl="3"/>
            <a:r>
              <a:rPr lang="en-GB" dirty="0"/>
              <a:t>The strategic partners commissioned Brightpurpose to facilitate the development of a Theory of Change for ICJ in Powys.  Central to the process was the full involvement of people with lived experience of cancer and a range of local partners.</a:t>
            </a:r>
          </a:p>
          <a:p>
            <a:pPr lvl="3"/>
            <a:r>
              <a:rPr lang="en-GB" dirty="0"/>
              <a:t>The development process involved the following activities:</a:t>
            </a:r>
          </a:p>
          <a:p>
            <a:pPr lvl="4"/>
            <a:r>
              <a:rPr lang="en-GB" dirty="0"/>
              <a:t>Initial scoping meeting with operational and strategic staff from the strategic partner organisations</a:t>
            </a:r>
          </a:p>
          <a:p>
            <a:pPr lvl="4"/>
            <a:r>
              <a:rPr lang="en-GB" dirty="0"/>
              <a:t>Desk review of background documentation relating to ICJ in Powys, its origins and purpose</a:t>
            </a:r>
          </a:p>
          <a:p>
            <a:pPr lvl="4"/>
            <a:r>
              <a:rPr lang="en-GB" dirty="0"/>
              <a:t>Online workshop with the Journeying Together Forum of people living with and beyond cancer and carers, facilitated by the Macmillan Communications and Engagement Officer</a:t>
            </a:r>
          </a:p>
          <a:p>
            <a:pPr lvl="4"/>
            <a:r>
              <a:rPr lang="en-GB" dirty="0"/>
              <a:t>Two online workshops with representatives from the strategic partnership organisations, voluntary sector partners and the Journeying Together Forum</a:t>
            </a:r>
          </a:p>
          <a:p>
            <a:pPr lvl="4"/>
            <a:r>
              <a:rPr lang="en-GB" dirty="0"/>
              <a:t>Additional written submissions from members of the Journeying Together Forum</a:t>
            </a:r>
          </a:p>
          <a:p>
            <a:pPr lvl="3"/>
            <a:endParaRPr lang="en-GB" dirty="0"/>
          </a:p>
        </p:txBody>
      </p:sp>
      <p:sp>
        <p:nvSpPr>
          <p:cNvPr id="5" name="Text Placeholder 4">
            <a:extLst>
              <a:ext uri="{FF2B5EF4-FFF2-40B4-BE49-F238E27FC236}">
                <a16:creationId xmlns:a16="http://schemas.microsoft.com/office/drawing/2014/main" id="{AA4B32B9-3440-4F64-BE39-684B96C386C8}"/>
              </a:ext>
            </a:extLst>
          </p:cNvPr>
          <p:cNvSpPr>
            <a:spLocks noGrp="1"/>
          </p:cNvSpPr>
          <p:nvPr>
            <p:ph type="body" sz="quarter" idx="11"/>
          </p:nvPr>
        </p:nvSpPr>
        <p:spPr/>
        <p:txBody>
          <a:bodyPr/>
          <a:lstStyle/>
          <a:p>
            <a:endParaRPr lang="en-GB" dirty="0"/>
          </a:p>
        </p:txBody>
      </p:sp>
    </p:spTree>
    <p:extLst>
      <p:ext uri="{BB962C8B-B14F-4D97-AF65-F5344CB8AC3E}">
        <p14:creationId xmlns:p14="http://schemas.microsoft.com/office/powerpoint/2010/main" val="3242225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FC0F1-96E5-4B03-9F83-F4BD93CC62AA}"/>
              </a:ext>
            </a:extLst>
          </p:cNvPr>
          <p:cNvSpPr>
            <a:spLocks noGrp="1"/>
          </p:cNvSpPr>
          <p:nvPr>
            <p:ph type="title"/>
          </p:nvPr>
        </p:nvSpPr>
        <p:spPr/>
        <p:txBody>
          <a:bodyPr/>
          <a:lstStyle/>
          <a:p>
            <a:r>
              <a:rPr lang="en-GB" dirty="0"/>
              <a:t>Rationale for intervention: </a:t>
            </a:r>
            <a:br>
              <a:rPr lang="en-GB" dirty="0"/>
            </a:br>
            <a:r>
              <a:rPr lang="en-GB" dirty="0"/>
              <a:t>Why are we doing this?</a:t>
            </a:r>
          </a:p>
        </p:txBody>
      </p:sp>
      <p:sp>
        <p:nvSpPr>
          <p:cNvPr id="6" name="Content Placeholder 5">
            <a:extLst>
              <a:ext uri="{FF2B5EF4-FFF2-40B4-BE49-F238E27FC236}">
                <a16:creationId xmlns:a16="http://schemas.microsoft.com/office/drawing/2014/main" id="{7DCF45E5-374A-4495-A653-DC69C7A0952B}"/>
              </a:ext>
            </a:extLst>
          </p:cNvPr>
          <p:cNvSpPr>
            <a:spLocks noGrp="1"/>
          </p:cNvSpPr>
          <p:nvPr>
            <p:ph idx="1"/>
          </p:nvPr>
        </p:nvSpPr>
        <p:spPr/>
        <p:txBody>
          <a:bodyPr/>
          <a:lstStyle/>
          <a:p>
            <a:r>
              <a:rPr lang="en-GB" dirty="0"/>
              <a:t>People living with cancer in Powys do not have consistent access to personalised support close to home. Whilst they may receive support for some of their non-medical needs at their treatment centre, it is unlikely to over the whole range of services that might meet their needs (including for example housing, welfare benefits, social services, transport and travel).  Furthermore, the experience of receiving support varies between treatment centres and depending on the person with cancer’s circumstances. From a human rights and policy perspective, this creates an unacceptable inequity for the people of Powys.  On a practical level there is growing evidence that supporting people with their holistic needs and concerns helps them cope better during and beyond their cancer journey, which can contribute to reducing avoidable and unplanned admissions.</a:t>
            </a:r>
          </a:p>
          <a:p>
            <a:r>
              <a:rPr lang="en-GB" dirty="0"/>
              <a:t>The partners in Powys may not be able to influence the provision of specialist cancer treatment closer to local people’s homes, but it is within their control to bring quality personalised support closer to people’s homes. Together, they have the resources, skills, relationships and remits to develop an integrated and streamlined support model that meets local people’s needs and reflects the county’s unique context. </a:t>
            </a:r>
          </a:p>
        </p:txBody>
      </p:sp>
      <p:sp>
        <p:nvSpPr>
          <p:cNvPr id="9" name="Text Placeholder 8">
            <a:extLst>
              <a:ext uri="{FF2B5EF4-FFF2-40B4-BE49-F238E27FC236}">
                <a16:creationId xmlns:a16="http://schemas.microsoft.com/office/drawing/2014/main" id="{7D89E1E3-7BB3-4BEF-9293-0FBE15F9EE37}"/>
              </a:ext>
            </a:extLst>
          </p:cNvPr>
          <p:cNvSpPr>
            <a:spLocks noGrp="1"/>
          </p:cNvSpPr>
          <p:nvPr>
            <p:ph type="body" sz="quarter" idx="10"/>
          </p:nvPr>
        </p:nvSpPr>
        <p:spPr/>
        <p:txBody>
          <a:bodyPr/>
          <a:lstStyle/>
          <a:p>
            <a:endParaRPr lang="en-GB" dirty="0"/>
          </a:p>
        </p:txBody>
      </p:sp>
    </p:spTree>
    <p:extLst>
      <p:ext uri="{BB962C8B-B14F-4D97-AF65-F5344CB8AC3E}">
        <p14:creationId xmlns:p14="http://schemas.microsoft.com/office/powerpoint/2010/main" val="954287927"/>
      </p:ext>
    </p:extLst>
  </p:cSld>
  <p:clrMapOvr>
    <a:masterClrMapping/>
  </p:clrMapOvr>
</p:sld>
</file>

<file path=ppt/theme/theme1.xml><?xml version="1.0" encoding="utf-8"?>
<a:theme xmlns:a="http://schemas.openxmlformats.org/drawingml/2006/main" name="Modern Swiss">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2"/>
        </a:solidFill>
        <a:ln>
          <a:noFill/>
        </a:ln>
        <a:effectLst>
          <a:outerShdw dist="38100" dir="5400000" algn="t" rotWithShape="0">
            <a:schemeClr val="bg2">
              <a:alpha val="20000"/>
            </a:schemeClr>
          </a:outerShdw>
        </a:effectLst>
      </a:spPr>
      <a:bodyPr rtlCol="0" anchor="ctr"/>
      <a:lstStyle>
        <a:defPPr algn="ctr">
          <a:lnSpc>
            <a:spcPct val="95000"/>
          </a:lnSpc>
          <a:defRPr b="1" dirty="0" smtClean="0">
            <a:solidFill>
              <a:schemeClr val="tx2"/>
            </a:solidFill>
            <a:latin typeface="+mj-lt"/>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Modern Swiss">
      <a:dk1>
        <a:sysClr val="windowText" lastClr="000000"/>
      </a:dk1>
      <a:lt1>
        <a:sysClr val="window" lastClr="FFFFFF"/>
      </a:lt1>
      <a:dk2>
        <a:srgbClr val="3C3D3E"/>
      </a:dk2>
      <a:lt2>
        <a:srgbClr val="999683"/>
      </a:lt2>
      <a:accent1>
        <a:srgbClr val="E34A06"/>
      </a:accent1>
      <a:accent2>
        <a:srgbClr val="31CCE8"/>
      </a:accent2>
      <a:accent3>
        <a:srgbClr val="C1C139"/>
      </a:accent3>
      <a:accent4>
        <a:srgbClr val="118E97"/>
      </a:accent4>
      <a:accent5>
        <a:srgbClr val="F9BD03"/>
      </a:accent5>
      <a:accent6>
        <a:srgbClr val="407026"/>
      </a:accent6>
      <a:hlink>
        <a:srgbClr val="3C3D3E"/>
      </a:hlink>
      <a:folHlink>
        <a:srgbClr val="999683"/>
      </a:folHlink>
    </a:clrScheme>
    <a:fontScheme name="Modern Swiss">
      <a:majorFont>
        <a:latin typeface="Arial"/>
        <a:ea typeface=""/>
        <a:cs typeface=""/>
      </a:majorFont>
      <a:minorFont>
        <a:latin typeface="Microsoft New Tai Lu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438" row="5">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415E4E79-FAC7-43EA-AF4E-B7FD3D3232E1}">
  <we:reference id="wa104381063" version="1.0.0.1" store="en-US" storeType="OMEX"/>
  <we:alternateReferences>
    <we:reference id="wa104381063" version="1.0.0.1" store="wa104381063" storeType="OMEX"/>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2FC772072347446A2F14BC9A435DA6D" ma:contentTypeVersion="9" ma:contentTypeDescription="Create a new document." ma:contentTypeScope="" ma:versionID="caafffb6ac8e6dbf43b932f642007a73">
  <xsd:schema xmlns:xsd="http://www.w3.org/2001/XMLSchema" xmlns:xs="http://www.w3.org/2001/XMLSchema" xmlns:p="http://schemas.microsoft.com/office/2006/metadata/properties" xmlns:ns3="c284f1c5-7edd-4299-81af-394b2d806e52" targetNamespace="http://schemas.microsoft.com/office/2006/metadata/properties" ma:root="true" ma:fieldsID="6f9b37c73d238877848310e999269dd1" ns3:_="">
    <xsd:import namespace="c284f1c5-7edd-4299-81af-394b2d806e5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84f1c5-7edd-4299-81af-394b2d806e5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C25833E-30C6-48A7-BAB7-325B33F970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284f1c5-7edd-4299-81af-394b2d806e5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E5BBF0B-8C0A-4AA5-9387-3A8E09FE89FC}">
  <ds:schemaRefs>
    <ds:schemaRef ds:uri="http://schemas.microsoft.com/office/2006/documentManagement/types"/>
    <ds:schemaRef ds:uri="http://purl.org/dc/terms/"/>
    <ds:schemaRef ds:uri="http://schemas.microsoft.com/office/2006/metadata/properties"/>
    <ds:schemaRef ds:uri="http://schemas.microsoft.com/office/infopath/2007/PartnerControls"/>
    <ds:schemaRef ds:uri="c284f1c5-7edd-4299-81af-394b2d806e52"/>
    <ds:schemaRef ds:uri="http://purl.org/dc/elements/1.1/"/>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81790E41-FD20-4736-9531-458F4EBDE6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4161</Words>
  <Application>Microsoft Office PowerPoint</Application>
  <PresentationFormat>On-screen Show (4:3)</PresentationFormat>
  <Paragraphs>324</Paragraphs>
  <Slides>19</Slides>
  <Notes>0</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19</vt:i4>
      </vt:variant>
    </vt:vector>
  </HeadingPairs>
  <TitlesOfParts>
    <vt:vector size="27" baseType="lpstr">
      <vt:lpstr>Arial</vt:lpstr>
      <vt:lpstr>Calibri</vt:lpstr>
      <vt:lpstr>Calibri Light</vt:lpstr>
      <vt:lpstr>Corbel</vt:lpstr>
      <vt:lpstr>Microsoft New Tai Lue</vt:lpstr>
      <vt:lpstr>Segoe UI</vt:lpstr>
      <vt:lpstr>Modern Swiss</vt:lpstr>
      <vt:lpstr>Office Theme</vt:lpstr>
      <vt:lpstr>Improving the cancer journey in powys</vt:lpstr>
      <vt:lpstr>Table of Contents</vt:lpstr>
      <vt:lpstr>Notes on terminology</vt:lpstr>
      <vt:lpstr>Introduction</vt:lpstr>
      <vt:lpstr>Powys and its unique context</vt:lpstr>
      <vt:lpstr>Improving the Cancer Journey in Powys</vt:lpstr>
      <vt:lpstr>What ICJ in Powys will do</vt:lpstr>
      <vt:lpstr>Developing a Theory of Change for ICJ in Powys</vt:lpstr>
      <vt:lpstr>Rationale for intervention:  Why are we doing this?</vt:lpstr>
      <vt:lpstr>How we believe ICJ in Powys will make a difference</vt:lpstr>
      <vt:lpstr>Critical external factors</vt:lpstr>
      <vt:lpstr>Key principles</vt:lpstr>
      <vt:lpstr>From actions to outcomes:  the difference ICJ will make  People Living with Cancer</vt:lpstr>
      <vt:lpstr>From actions to outcomes:  the difference ICJ will make  Team ICJ</vt:lpstr>
      <vt:lpstr>From actions to outcomes:  the difference ICJ will make  The system</vt:lpstr>
      <vt:lpstr>Theory of Change Visual</vt:lpstr>
      <vt:lpstr>PowerPoint Presentation</vt:lpstr>
      <vt:lpstr>PowerPoint Presentation</vt:lpstr>
      <vt:lpstr>Thanks and acknowledgements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Duarte;Inc. 2014</dc:creator>
  <cp:lastModifiedBy>Sue Ling</cp:lastModifiedBy>
  <cp:revision>264</cp:revision>
  <cp:lastPrinted>2021-11-22T16:43:25Z</cp:lastPrinted>
  <dcterms:created xsi:type="dcterms:W3CDTF">2014-02-07T03:47:22Z</dcterms:created>
  <dcterms:modified xsi:type="dcterms:W3CDTF">2021-12-16T09:51:51Z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1166664</vt:lpwstr>
  </property>
  <property fmtid="{D5CDD505-2E9C-101B-9397-08002B2CF9AE}" pid="3" name="NXPowerLiteSettings">
    <vt:lpwstr>F980073804F000</vt:lpwstr>
  </property>
  <property fmtid="{D5CDD505-2E9C-101B-9397-08002B2CF9AE}" pid="4" name="NXPowerLiteVersion">
    <vt:lpwstr>D5.0.2</vt:lpwstr>
  </property>
  <property fmtid="{D5CDD505-2E9C-101B-9397-08002B2CF9AE}" pid="5" name="ContentTypeId">
    <vt:lpwstr>0x01010012FC772072347446A2F14BC9A435DA6D</vt:lpwstr>
  </property>
  <property fmtid="{D5CDD505-2E9C-101B-9397-08002B2CF9AE}" pid="6" name="_NewReviewCycle">
    <vt:lpwstr/>
  </property>
  <property fmtid="{D5CDD505-2E9C-101B-9397-08002B2CF9AE}" pid="7" name="_AdHocReviewCycleID">
    <vt:i4>2005809990</vt:i4>
  </property>
  <property fmtid="{D5CDD505-2E9C-101B-9397-08002B2CF9AE}" pid="8" name="_EmailSubject">
    <vt:lpwstr>Theory of Change final document</vt:lpwstr>
  </property>
  <property fmtid="{D5CDD505-2E9C-101B-9397-08002B2CF9AE}" pid="9" name="_AuthorEmail">
    <vt:lpwstr>Meinir.Morgan3@wales.nhs.uk</vt:lpwstr>
  </property>
  <property fmtid="{D5CDD505-2E9C-101B-9397-08002B2CF9AE}" pid="10" name="_AuthorEmailDisplayName">
    <vt:lpwstr>Meinir Morgan (Powys Teaching Health Board – Corporate Hub)</vt:lpwstr>
  </property>
  <property fmtid="{D5CDD505-2E9C-101B-9397-08002B2CF9AE}" pid="11" name="_PreviousAdHocReviewCycleID">
    <vt:i4>-1209665458</vt:i4>
  </property>
</Properties>
</file>